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77" r:id="rId2"/>
    <p:sldId id="381" r:id="rId3"/>
    <p:sldId id="383" r:id="rId4"/>
    <p:sldId id="386" r:id="rId5"/>
    <p:sldId id="365" r:id="rId6"/>
    <p:sldId id="391" r:id="rId7"/>
    <p:sldId id="370" r:id="rId8"/>
    <p:sldId id="367" r:id="rId9"/>
    <p:sldId id="366" r:id="rId10"/>
    <p:sldId id="368" r:id="rId11"/>
    <p:sldId id="369" r:id="rId12"/>
    <p:sldId id="403" r:id="rId13"/>
    <p:sldId id="396" r:id="rId14"/>
    <p:sldId id="398" r:id="rId15"/>
    <p:sldId id="399" r:id="rId16"/>
    <p:sldId id="400" r:id="rId17"/>
    <p:sldId id="401" r:id="rId18"/>
    <p:sldId id="402" r:id="rId19"/>
    <p:sldId id="3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9C7"/>
    <a:srgbClr val="7A35AD"/>
    <a:srgbClr val="3E1B59"/>
    <a:srgbClr val="B381D9"/>
    <a:srgbClr val="3AAA47"/>
    <a:srgbClr val="005597"/>
    <a:srgbClr val="005996"/>
    <a:srgbClr val="2B4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62656" autoAdjust="0"/>
  </p:normalViewPr>
  <p:slideViewPr>
    <p:cSldViewPr snapToGrid="0" snapToObjects="1">
      <p:cViewPr varScale="1">
        <p:scale>
          <a:sx n="77" d="100"/>
          <a:sy n="77" d="100"/>
        </p:scale>
        <p:origin x="172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D52F3-96EE-C041-BA97-37CDEA1C378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D50FC-C65B-EA43-A311-D6C599D9AF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3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D50FC-C65B-EA43-A311-D6C599D9AF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59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Please follow the link and get to know your way around the Directory.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Save to your favourites, that way you’ll be able to access it quickly.  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D50FC-C65B-EA43-A311-D6C599D9AF3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69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Please follow the link and get to know your way around ALISS.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Save to your favourites, that way you’ll be able to access it quickly.  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D50FC-C65B-EA43-A311-D6C599D9AF3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9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D50FC-C65B-EA43-A311-D6C599D9AF3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75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61B66-AE2C-4970-BC5F-837122A249F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D50FC-C65B-EA43-A311-D6C599D9AF3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91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D50FC-C65B-EA43-A311-D6C599D9AF3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0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D50FC-C65B-EA43-A311-D6C599D9AF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6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D50FC-C65B-EA43-A311-D6C599D9AF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0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D50FC-C65B-EA43-A311-D6C599D9AF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8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D50FC-C65B-EA43-A311-D6C599D9AF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95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More and more websites have accessibility toolbars to assist people accessing website.  </a:t>
            </a:r>
          </a:p>
          <a:p>
            <a:r>
              <a:rPr lang="en-GB" baseline="0" dirty="0" smtClean="0"/>
              <a:t>These can help change font size and shape, readers, summaries and colours/contrast.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Again, digital tools are part of the range of supports available to people.  They won’t be right for everyone, but you can pick and choose the options right for you.  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D50FC-C65B-EA43-A311-D6C599D9AF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D50FC-C65B-EA43-A311-D6C599D9AF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4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Please follow the link in the slide for AskSARA </a:t>
            </a:r>
          </a:p>
          <a:p>
            <a:endParaRPr lang="en-GB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1200" dirty="0" smtClean="0">
                <a:solidFill>
                  <a:schemeClr val="accent5">
                    <a:lumMod val="50000"/>
                  </a:schemeClr>
                </a:solidFill>
              </a:rPr>
              <a:t>Highlights</a:t>
            </a:r>
          </a:p>
          <a:p>
            <a:pPr marL="171450" indent="-171450">
              <a:buFontTx/>
              <a:buChar char="-"/>
            </a:pPr>
            <a:r>
              <a:rPr lang="en-GB" sz="1200" baseline="0" dirty="0" smtClean="0">
                <a:solidFill>
                  <a:schemeClr val="accent5">
                    <a:lumMod val="50000"/>
                  </a:schemeClr>
                </a:solidFill>
              </a:rPr>
              <a:t>Number of topics</a:t>
            </a:r>
          </a:p>
          <a:p>
            <a:pPr marL="171450" indent="-171450">
              <a:buFontTx/>
              <a:buChar char="-"/>
            </a:pPr>
            <a:r>
              <a:rPr lang="en-GB" sz="1200" baseline="0" dirty="0" smtClean="0">
                <a:solidFill>
                  <a:schemeClr val="accent5">
                    <a:lumMod val="50000"/>
                  </a:schemeClr>
                </a:solidFill>
              </a:rPr>
              <a:t>Practical advice and tips as well as recommendations for equipment to help with daily activities </a:t>
            </a:r>
          </a:p>
          <a:p>
            <a:pPr marL="171450" indent="-171450">
              <a:buFontTx/>
              <a:buChar char="-"/>
            </a:pPr>
            <a:r>
              <a:rPr lang="en-GB" sz="1200" baseline="0" dirty="0" smtClean="0">
                <a:solidFill>
                  <a:schemeClr val="accent5">
                    <a:lumMod val="50000"/>
                  </a:schemeClr>
                </a:solidFill>
              </a:rPr>
              <a:t>Links to equipment and suppliers (vetted)</a:t>
            </a:r>
          </a:p>
          <a:p>
            <a:pPr marL="171450" indent="-171450">
              <a:buFontTx/>
              <a:buChar char="-"/>
            </a:pPr>
            <a:r>
              <a:rPr lang="en-GB" sz="1200" baseline="0" dirty="0" smtClean="0">
                <a:solidFill>
                  <a:schemeClr val="accent5">
                    <a:lumMod val="50000"/>
                  </a:schemeClr>
                </a:solidFill>
              </a:rPr>
              <a:t>Links to both Carers Centres and SDS Forth Valley on results page</a:t>
            </a:r>
          </a:p>
          <a:p>
            <a:pPr marL="171450" indent="-171450">
              <a:buFontTx/>
              <a:buChar char="-"/>
            </a:pPr>
            <a:r>
              <a:rPr lang="en-GB" sz="1200" baseline="0" dirty="0" smtClean="0">
                <a:solidFill>
                  <a:schemeClr val="accent5">
                    <a:lumMod val="50000"/>
                  </a:schemeClr>
                </a:solidFill>
              </a:rPr>
              <a:t>Links to other local third sector organisations for the topic on results page</a:t>
            </a:r>
            <a:endParaRPr lang="en-GB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D50FC-C65B-EA43-A311-D6C599D9AF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43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Please follow the link in the slide and take a look around Mobilise and what it has to offer.  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D50FC-C65B-EA43-A311-D6C599D9AF3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7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5AB0E-AE72-0640-B8A6-83383209E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53840-D050-6F4F-83D3-968617355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2AFE9-441B-874F-9231-B6FA92FE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DB5-CEEB-A946-8975-9A3DAEC5E47F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D54E2-795D-C94C-9117-16AA71C2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1779B-E265-2042-B84C-C5A60407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A389-83C7-F44B-842E-5F22C9B2F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4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0931-B56B-DE4B-A348-6A4DC3A00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94481-25CD-8D4C-9294-04E148CB8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42B26-FF06-5D43-9166-46C3F1FA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DB5-CEEB-A946-8975-9A3DAEC5E47F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DE3C5-2DCC-824F-96B1-A4CFAB0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AB737-EB03-7C4B-9AB2-60FDDCFE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A389-83C7-F44B-842E-5F22C9B2F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4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955A12-CD57-4E4C-B90E-D97594F83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EAE91-EFEE-C14B-A749-40B929A17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1A685-DBA9-DD4C-AA65-1A42A9BE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DB5-CEEB-A946-8975-9A3DAEC5E47F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B3FC5-EFDF-5842-B761-8DB4C972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88B5C-57CB-894A-BE00-EC1E0286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A389-83C7-F44B-842E-5F22C9B2F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98D07-2865-7144-9ADA-FA3D968EC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9AA56-F33C-3E49-9D38-BCFD2C3DE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6FA72-AC3D-F34F-8F2C-D95BBF52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DB5-CEEB-A946-8975-9A3DAEC5E47F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6A448-FFD4-0E47-9F0B-007709EA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B74A6-C69A-FC42-B71C-0A798CCF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A389-83C7-F44B-842E-5F22C9B2F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F93E-85D0-4B41-8551-F2A4CAB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B5856-2F06-304E-A632-23CAB1AE5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06D81-AE56-114C-8726-0D3CA0610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DB5-CEEB-A946-8975-9A3DAEC5E47F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C7A65-21C8-7D44-A17D-D7A9328D3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7BDD5-EE2E-424F-9A2E-B5C6034D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A389-83C7-F44B-842E-5F22C9B2F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7DA9-E184-F147-96D6-C8419FB9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4C60F-2449-7545-A7A3-DDDD269D4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C47CA-BEB5-9447-A404-A07951EF4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9C6A8-F510-EE4B-B1BB-02EC2F3FF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DB5-CEEB-A946-8975-9A3DAEC5E47F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5BA63-0550-2945-BF71-C5DDEDB8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D8F85-20F8-1E47-B193-D3ACC3F0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A389-83C7-F44B-842E-5F22C9B2F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5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4F27-42A0-C14B-B1FE-C8653538D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BF80E-752A-EB4C-AC7D-5C0FE22D9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0D7AF-967F-2149-A81E-1FB0F352B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88D3B-EBDF-884E-B53E-09EDEAF51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0110B-D149-D547-B635-78EC23BC7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63D039-5623-354B-AE86-E3A92CA59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DB5-CEEB-A946-8975-9A3DAEC5E47F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197D4A-8AE9-3743-BB1D-1BBC4CA5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DAD179-613B-A04A-82EC-192DA7F7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A389-83C7-F44B-842E-5F22C9B2F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8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46C0-453D-A541-BC85-FB8B4C8B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C9736-73CF-8445-A71A-B3A790F2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DB5-CEEB-A946-8975-9A3DAEC5E47F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493D1-757C-1840-B5C2-CEEF37B9F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20647-5012-1C4B-B3F8-AE673D79E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A389-83C7-F44B-842E-5F22C9B2F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9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74931-F533-814A-9BA6-7FA0A1FA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DB5-CEEB-A946-8975-9A3DAEC5E47F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0E62D-BEE5-5448-B6EA-CF7BC1DB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A163C-8D68-1744-9221-055C768B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A389-83C7-F44B-842E-5F22C9B2F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9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0132A-6BEA-B548-A39D-2A3BFD6C3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03830-A4D7-2849-B360-AEAD2B8F0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13F39-7D17-454D-8E08-DB28868BB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251C1-F5B3-9A45-9DBB-DBF8EB0BA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DB5-CEEB-A946-8975-9A3DAEC5E47F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80237-4C78-C948-A340-95ADCAB2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098DD-C819-2144-8AAC-9ADCDA29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A389-83C7-F44B-842E-5F22C9B2F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1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3E622-8E58-C24A-95A9-89BFDEDB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1C1E24-CB67-FF40-A81E-C0CB202B9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3BDA-309A-5E47-B7D4-D33FF4AB7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CDBA7-4377-104C-AE86-6E820E585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DB5-CEEB-A946-8975-9A3DAEC5E47F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6FD12-8CA7-7848-9FCD-8E888C7A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FCE34-6207-F846-900C-4582E88F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A389-83C7-F44B-842E-5F22C9B2F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0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CFFFB-51EE-864E-9EAC-D021C509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57F49-3B0B-C044-A4A9-F064929DF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6D7AB-25BE-8248-A93F-9ACADB553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C4DB5-CEEB-A946-8975-9A3DAEC5E47F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8C24B-5BC6-D943-AC77-6ECF0909F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D6CB8-0925-1748-AC95-47CBA321A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0A389-83C7-F44B-842E-5F22C9B2F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paul.cameron2@nhs.scot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nhsinform.scot/scotlands-service-directory/" TargetMode="Externa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aliss.org/" TargetMode="Externa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duncanmi@stirling.gov.uk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duncanmi@stirling.gov.uk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cshscpasksara.livingmadeeasy.org.uk/" TargetMode="Externa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mobiliseonline.co.uk/clackmannanshire-and-stirlin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CE2C33-D466-CC41-BB1D-3F171AD5D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92" y="679261"/>
            <a:ext cx="3883629" cy="945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83E89D-9A57-F64F-8CB1-071605439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116" y="5831532"/>
            <a:ext cx="5207884" cy="8506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F967CC-A8D1-284E-ACD6-AF33F897967A}"/>
              </a:ext>
            </a:extLst>
          </p:cNvPr>
          <p:cNvSpPr txBox="1"/>
          <p:nvPr/>
        </p:nvSpPr>
        <p:spPr>
          <a:xfrm>
            <a:off x="2154983" y="2565447"/>
            <a:ext cx="80069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srgbClr val="2B4D8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000" b="1" dirty="0" smtClean="0">
                <a:solidFill>
                  <a:srgbClr val="2B4D89"/>
                </a:solidFill>
                <a:latin typeface="Arial" pitchFamily="34" charset="0"/>
                <a:cs typeface="Arial" pitchFamily="34" charset="0"/>
              </a:rPr>
              <a:t>Enabling Locality Outcomes</a:t>
            </a:r>
          </a:p>
          <a:p>
            <a:pPr algn="ctr"/>
            <a:endParaRPr lang="en-US" sz="3000" b="1" dirty="0" smtClean="0">
              <a:solidFill>
                <a:srgbClr val="2B4D8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2B4D89"/>
                </a:solidFill>
                <a:latin typeface="Arial" pitchFamily="34" charset="0"/>
                <a:cs typeface="Arial" pitchFamily="34" charset="0"/>
              </a:rPr>
              <a:t>Prof Paul Cameron</a:t>
            </a:r>
          </a:p>
          <a:p>
            <a:pPr algn="ctr"/>
            <a:r>
              <a:rPr lang="en-US" sz="2000" dirty="0" smtClean="0">
                <a:solidFill>
                  <a:srgbClr val="2B4D89"/>
                </a:solidFill>
                <a:latin typeface="Arial" pitchFamily="34" charset="0"/>
                <a:cs typeface="Arial" pitchFamily="34" charset="0"/>
              </a:rPr>
              <a:t>Head of Community Health and Care</a:t>
            </a:r>
          </a:p>
          <a:p>
            <a:pPr algn="ctr"/>
            <a:r>
              <a:rPr lang="en-US" sz="2000" dirty="0">
                <a:solidFill>
                  <a:srgbClr val="2B4D89"/>
                </a:solidFill>
                <a:latin typeface="Arial" pitchFamily="34" charset="0"/>
                <a:cs typeface="Arial" pitchFamily="34" charset="0"/>
                <a:hlinkClick r:id="rId5"/>
              </a:rPr>
              <a:t>p</a:t>
            </a:r>
            <a:r>
              <a:rPr lang="en-US" sz="2000" dirty="0" smtClean="0">
                <a:solidFill>
                  <a:srgbClr val="2B4D89"/>
                </a:solidFill>
                <a:latin typeface="Arial" pitchFamily="34" charset="0"/>
                <a:cs typeface="Arial" pitchFamily="34" charset="0"/>
                <a:hlinkClick r:id="rId5"/>
              </a:rPr>
              <a:t>aul.cameron2@nhs.scot</a:t>
            </a:r>
            <a:endParaRPr lang="en-US" sz="2000" dirty="0" smtClean="0">
              <a:solidFill>
                <a:srgbClr val="2B4D8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2B4D8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000" dirty="0">
              <a:solidFill>
                <a:srgbClr val="2B4D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97" y="258045"/>
            <a:ext cx="3094239" cy="14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65C358-6D90-3941-9FF2-896D7EC4A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484"/>
            <a:ext cx="12192000" cy="740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9DA50-5AD8-BC43-87BF-E4E9968450B2}"/>
              </a:ext>
            </a:extLst>
          </p:cNvPr>
          <p:cNvSpPr txBox="1"/>
          <p:nvPr/>
        </p:nvSpPr>
        <p:spPr>
          <a:xfrm>
            <a:off x="612741" y="950586"/>
            <a:ext cx="1142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                                                                     Scotland’s Service Directory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E2C33-D466-CC41-BB1D-3F171AD5D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372" y="5779581"/>
            <a:ext cx="3479438" cy="8470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5385" y="1889774"/>
            <a:ext cx="5866616" cy="3802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Part of NHS Inform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Health and Wellbeing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Clacks 192 organisations and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Stirling 213 organisation and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Can select by geography, topic </a:t>
            </a:r>
            <a:endParaRPr lang="en-GB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332" y="5721452"/>
            <a:ext cx="8445085" cy="905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https://www.nhsinform.scot/scotlands-service-directory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/</a:t>
            </a:r>
            <a:endParaRPr lang="en-GB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769" y="950586"/>
            <a:ext cx="5907464" cy="486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65C358-6D90-3941-9FF2-896D7EC4A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484"/>
            <a:ext cx="12192000" cy="740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9DA50-5AD8-BC43-87BF-E4E9968450B2}"/>
              </a:ext>
            </a:extLst>
          </p:cNvPr>
          <p:cNvSpPr txBox="1"/>
          <p:nvPr/>
        </p:nvSpPr>
        <p:spPr>
          <a:xfrm>
            <a:off x="612741" y="950586"/>
            <a:ext cx="1142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ALISS  A local information system for Scotland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E2C33-D466-CC41-BB1D-3F171AD5D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372" y="5779581"/>
            <a:ext cx="3479438" cy="8470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2741" y="1836278"/>
            <a:ext cx="6859477" cy="3802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Feeds into Scotland’s Service Directory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Much more organisations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869 in Clackmannanshire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917 in Stirling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Select geography, category or search</a:t>
            </a:r>
            <a:endParaRPr lang="en-GB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6783" y="5446296"/>
            <a:ext cx="8445085" cy="905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https://www.aliss.org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/</a:t>
            </a:r>
            <a:endParaRPr lang="en-GB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2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071" y="1836278"/>
            <a:ext cx="4828503" cy="323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CE2C33-D466-CC41-BB1D-3F171AD5D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92" y="679261"/>
            <a:ext cx="3883629" cy="945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83E89D-9A57-F64F-8CB1-071605439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116" y="5831532"/>
            <a:ext cx="5207884" cy="8506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F967CC-A8D1-284E-ACD6-AF33F897967A}"/>
              </a:ext>
            </a:extLst>
          </p:cNvPr>
          <p:cNvSpPr txBox="1"/>
          <p:nvPr/>
        </p:nvSpPr>
        <p:spPr>
          <a:xfrm>
            <a:off x="2154983" y="2565447"/>
            <a:ext cx="80069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 smtClean="0">
              <a:solidFill>
                <a:srgbClr val="2B4D8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000" b="1" dirty="0" smtClean="0">
                <a:solidFill>
                  <a:srgbClr val="2B4D89"/>
                </a:solidFill>
                <a:latin typeface="Arial" pitchFamily="34" charset="0"/>
                <a:cs typeface="Arial" pitchFamily="34" charset="0"/>
              </a:rPr>
              <a:t>Revised approach to Self-Directed Support </a:t>
            </a:r>
          </a:p>
          <a:p>
            <a:pPr algn="ctr"/>
            <a:endParaRPr lang="en-US" sz="3000" b="1" dirty="0" smtClean="0">
              <a:solidFill>
                <a:srgbClr val="2B4D8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2B4D89"/>
                </a:solidFill>
                <a:latin typeface="Arial" pitchFamily="34" charset="0"/>
                <a:cs typeface="Arial" pitchFamily="34" charset="0"/>
              </a:rPr>
              <a:t>Emma Mitchell</a:t>
            </a:r>
          </a:p>
          <a:p>
            <a:pPr algn="ctr"/>
            <a:r>
              <a:rPr lang="en-US" sz="2000" dirty="0" smtClean="0">
                <a:solidFill>
                  <a:srgbClr val="2B4D89"/>
                </a:solidFill>
                <a:latin typeface="Arial" pitchFamily="34" charset="0"/>
                <a:cs typeface="Arial" pitchFamily="34" charset="0"/>
              </a:rPr>
              <a:t>Self-Directed Support Lead</a:t>
            </a:r>
          </a:p>
          <a:p>
            <a:pPr algn="ctr"/>
            <a:r>
              <a:rPr lang="en-US" sz="2000" dirty="0" smtClean="0">
                <a:solidFill>
                  <a:srgbClr val="2B4D89"/>
                </a:solidFill>
                <a:latin typeface="Arial" pitchFamily="34" charset="0"/>
                <a:cs typeface="Arial" pitchFamily="34" charset="0"/>
                <a:hlinkClick r:id="rId5"/>
              </a:rPr>
              <a:t>mitchelle@stirling.gov.uk</a:t>
            </a:r>
            <a:endParaRPr lang="en-US" sz="2000" dirty="0" smtClean="0">
              <a:solidFill>
                <a:srgbClr val="2B4D8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000" dirty="0">
              <a:solidFill>
                <a:srgbClr val="2B4D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97" y="258046"/>
            <a:ext cx="3094239" cy="14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5B94B0-BABF-4BF7-B9BE-CA885AD3E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739" y="5815494"/>
            <a:ext cx="3755461" cy="1042506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95C19B-F8C4-4CFA-95A7-377921E62E0F}"/>
              </a:ext>
            </a:extLst>
          </p:cNvPr>
          <p:cNvSpPr/>
          <p:nvPr/>
        </p:nvSpPr>
        <p:spPr>
          <a:xfrm>
            <a:off x="3282151" y="466104"/>
            <a:ext cx="5024710" cy="5925791"/>
          </a:xfrm>
          <a:custGeom>
            <a:avLst/>
            <a:gdLst>
              <a:gd name="connsiteX0" fmla="*/ 2471859 w 4923837"/>
              <a:gd name="connsiteY0" fmla="*/ 795236 h 5301574"/>
              <a:gd name="connsiteX1" fmla="*/ 2604398 w 4923837"/>
              <a:gd name="connsiteY1" fmla="*/ 927776 h 5301574"/>
              <a:gd name="connsiteX2" fmla="*/ 2471859 w 4923837"/>
              <a:gd name="connsiteY2" fmla="*/ 1060315 h 5301574"/>
              <a:gd name="connsiteX3" fmla="*/ 2339320 w 4923837"/>
              <a:gd name="connsiteY3" fmla="*/ 927776 h 5301574"/>
              <a:gd name="connsiteX4" fmla="*/ 2471859 w 4923837"/>
              <a:gd name="connsiteY4" fmla="*/ 795236 h 5301574"/>
              <a:gd name="connsiteX5" fmla="*/ 3267095 w 4923837"/>
              <a:gd name="connsiteY5" fmla="*/ 4771417 h 5301574"/>
              <a:gd name="connsiteX6" fmla="*/ 3134556 w 4923837"/>
              <a:gd name="connsiteY6" fmla="*/ 4638878 h 5301574"/>
              <a:gd name="connsiteX7" fmla="*/ 2670668 w 4923837"/>
              <a:gd name="connsiteY7" fmla="*/ 4638878 h 5301574"/>
              <a:gd name="connsiteX8" fmla="*/ 2670668 w 4923837"/>
              <a:gd name="connsiteY8" fmla="*/ 1272378 h 5301574"/>
              <a:gd name="connsiteX9" fmla="*/ 2816461 w 4923837"/>
              <a:gd name="connsiteY9" fmla="*/ 1126585 h 5301574"/>
              <a:gd name="connsiteX10" fmla="*/ 4088839 w 4923837"/>
              <a:gd name="connsiteY10" fmla="*/ 1126585 h 5301574"/>
              <a:gd name="connsiteX11" fmla="*/ 3717729 w 4923837"/>
              <a:gd name="connsiteY11" fmla="*/ 3048405 h 5301574"/>
              <a:gd name="connsiteX12" fmla="*/ 3989435 w 4923837"/>
              <a:gd name="connsiteY12" fmla="*/ 3048405 h 5301574"/>
              <a:gd name="connsiteX13" fmla="*/ 4281022 w 4923837"/>
              <a:gd name="connsiteY13" fmla="*/ 1537457 h 5301574"/>
              <a:gd name="connsiteX14" fmla="*/ 4652132 w 4923837"/>
              <a:gd name="connsiteY14" fmla="*/ 3048405 h 5301574"/>
              <a:gd name="connsiteX15" fmla="*/ 4923837 w 4923837"/>
              <a:gd name="connsiteY15" fmla="*/ 3048405 h 5301574"/>
              <a:gd name="connsiteX16" fmla="*/ 4440068 w 4923837"/>
              <a:gd name="connsiteY16" fmla="*/ 1126585 h 5301574"/>
              <a:gd name="connsiteX17" fmla="*/ 4526219 w 4923837"/>
              <a:gd name="connsiteY17" fmla="*/ 1126585 h 5301574"/>
              <a:gd name="connsiteX18" fmla="*/ 4725028 w 4923837"/>
              <a:gd name="connsiteY18" fmla="*/ 927776 h 5301574"/>
              <a:gd name="connsiteX19" fmla="*/ 4526219 w 4923837"/>
              <a:gd name="connsiteY19" fmla="*/ 728966 h 5301574"/>
              <a:gd name="connsiteX20" fmla="*/ 2816461 w 4923837"/>
              <a:gd name="connsiteY20" fmla="*/ 728966 h 5301574"/>
              <a:gd name="connsiteX21" fmla="*/ 2670668 w 4923837"/>
              <a:gd name="connsiteY21" fmla="*/ 583173 h 5301574"/>
              <a:gd name="connsiteX22" fmla="*/ 2670668 w 4923837"/>
              <a:gd name="connsiteY22" fmla="*/ 198809 h 5301574"/>
              <a:gd name="connsiteX23" fmla="*/ 2471859 w 4923837"/>
              <a:gd name="connsiteY23" fmla="*/ 0 h 5301574"/>
              <a:gd name="connsiteX24" fmla="*/ 2273050 w 4923837"/>
              <a:gd name="connsiteY24" fmla="*/ 198809 h 5301574"/>
              <a:gd name="connsiteX25" fmla="*/ 2273050 w 4923837"/>
              <a:gd name="connsiteY25" fmla="*/ 583173 h 5301574"/>
              <a:gd name="connsiteX26" fmla="*/ 2127257 w 4923837"/>
              <a:gd name="connsiteY26" fmla="*/ 728966 h 5301574"/>
              <a:gd name="connsiteX27" fmla="*/ 417499 w 4923837"/>
              <a:gd name="connsiteY27" fmla="*/ 728966 h 5301574"/>
              <a:gd name="connsiteX28" fmla="*/ 218690 w 4923837"/>
              <a:gd name="connsiteY28" fmla="*/ 927776 h 5301574"/>
              <a:gd name="connsiteX29" fmla="*/ 377737 w 4923837"/>
              <a:gd name="connsiteY29" fmla="*/ 1119958 h 5301574"/>
              <a:gd name="connsiteX30" fmla="*/ 0 w 4923837"/>
              <a:gd name="connsiteY30" fmla="*/ 3048405 h 5301574"/>
              <a:gd name="connsiteX31" fmla="*/ 271706 w 4923837"/>
              <a:gd name="connsiteY31" fmla="*/ 3048405 h 5301574"/>
              <a:gd name="connsiteX32" fmla="*/ 563292 w 4923837"/>
              <a:gd name="connsiteY32" fmla="*/ 1537457 h 5301574"/>
              <a:gd name="connsiteX33" fmla="*/ 941029 w 4923837"/>
              <a:gd name="connsiteY33" fmla="*/ 3048405 h 5301574"/>
              <a:gd name="connsiteX34" fmla="*/ 1212735 w 4923837"/>
              <a:gd name="connsiteY34" fmla="*/ 3048405 h 5301574"/>
              <a:gd name="connsiteX35" fmla="*/ 728967 w 4923837"/>
              <a:gd name="connsiteY35" fmla="*/ 1126585 h 5301574"/>
              <a:gd name="connsiteX36" fmla="*/ 2120630 w 4923837"/>
              <a:gd name="connsiteY36" fmla="*/ 1126585 h 5301574"/>
              <a:gd name="connsiteX37" fmla="*/ 2266423 w 4923837"/>
              <a:gd name="connsiteY37" fmla="*/ 1272378 h 5301574"/>
              <a:gd name="connsiteX38" fmla="*/ 2266423 w 4923837"/>
              <a:gd name="connsiteY38" fmla="*/ 4638878 h 5301574"/>
              <a:gd name="connsiteX39" fmla="*/ 1802535 w 4923837"/>
              <a:gd name="connsiteY39" fmla="*/ 4638878 h 5301574"/>
              <a:gd name="connsiteX40" fmla="*/ 1669996 w 4923837"/>
              <a:gd name="connsiteY40" fmla="*/ 4771417 h 5301574"/>
              <a:gd name="connsiteX41" fmla="*/ 1669996 w 4923837"/>
              <a:gd name="connsiteY41" fmla="*/ 4903956 h 5301574"/>
              <a:gd name="connsiteX42" fmla="*/ 881387 w 4923837"/>
              <a:gd name="connsiteY42" fmla="*/ 4903956 h 5301574"/>
              <a:gd name="connsiteX43" fmla="*/ 881387 w 4923837"/>
              <a:gd name="connsiteY43" fmla="*/ 5301574 h 5301574"/>
              <a:gd name="connsiteX44" fmla="*/ 4062331 w 4923837"/>
              <a:gd name="connsiteY44" fmla="*/ 5301574 h 5301574"/>
              <a:gd name="connsiteX45" fmla="*/ 4062331 w 4923837"/>
              <a:gd name="connsiteY45" fmla="*/ 4903956 h 5301574"/>
              <a:gd name="connsiteX46" fmla="*/ 3267095 w 4923837"/>
              <a:gd name="connsiteY46" fmla="*/ 4903956 h 5301574"/>
              <a:gd name="connsiteX47" fmla="*/ 3267095 w 4923837"/>
              <a:gd name="connsiteY47" fmla="*/ 4771417 h 530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923837" h="5301574">
                <a:moveTo>
                  <a:pt x="2471859" y="795236"/>
                </a:moveTo>
                <a:cubicBezTo>
                  <a:pt x="2544756" y="795236"/>
                  <a:pt x="2604398" y="854879"/>
                  <a:pt x="2604398" y="927776"/>
                </a:cubicBezTo>
                <a:cubicBezTo>
                  <a:pt x="2604398" y="1000672"/>
                  <a:pt x="2544756" y="1060315"/>
                  <a:pt x="2471859" y="1060315"/>
                </a:cubicBezTo>
                <a:cubicBezTo>
                  <a:pt x="2398963" y="1060315"/>
                  <a:pt x="2339320" y="1000672"/>
                  <a:pt x="2339320" y="927776"/>
                </a:cubicBezTo>
                <a:cubicBezTo>
                  <a:pt x="2339320" y="854879"/>
                  <a:pt x="2398963" y="795236"/>
                  <a:pt x="2471859" y="795236"/>
                </a:cubicBezTo>
                <a:close/>
                <a:moveTo>
                  <a:pt x="3267095" y="4771417"/>
                </a:moveTo>
                <a:cubicBezTo>
                  <a:pt x="3267095" y="4698520"/>
                  <a:pt x="3207452" y="4638878"/>
                  <a:pt x="3134556" y="4638878"/>
                </a:cubicBezTo>
                <a:lnTo>
                  <a:pt x="2670668" y="4638878"/>
                </a:lnTo>
                <a:lnTo>
                  <a:pt x="2670668" y="1272378"/>
                </a:lnTo>
                <a:cubicBezTo>
                  <a:pt x="2730311" y="1239243"/>
                  <a:pt x="2783327" y="1186227"/>
                  <a:pt x="2816461" y="1126585"/>
                </a:cubicBezTo>
                <a:lnTo>
                  <a:pt x="4088839" y="1126585"/>
                </a:lnTo>
                <a:lnTo>
                  <a:pt x="3717729" y="3048405"/>
                </a:lnTo>
                <a:lnTo>
                  <a:pt x="3989435" y="3048405"/>
                </a:lnTo>
                <a:lnTo>
                  <a:pt x="4281022" y="1537457"/>
                </a:lnTo>
                <a:lnTo>
                  <a:pt x="4652132" y="3048405"/>
                </a:lnTo>
                <a:lnTo>
                  <a:pt x="4923837" y="3048405"/>
                </a:lnTo>
                <a:lnTo>
                  <a:pt x="4440068" y="1126585"/>
                </a:lnTo>
                <a:lnTo>
                  <a:pt x="4526219" y="1126585"/>
                </a:lnTo>
                <a:cubicBezTo>
                  <a:pt x="4638877" y="1126585"/>
                  <a:pt x="4725028" y="1040434"/>
                  <a:pt x="4725028" y="927776"/>
                </a:cubicBezTo>
                <a:cubicBezTo>
                  <a:pt x="4725028" y="815117"/>
                  <a:pt x="4638877" y="728966"/>
                  <a:pt x="4526219" y="728966"/>
                </a:cubicBezTo>
                <a:lnTo>
                  <a:pt x="2816461" y="728966"/>
                </a:lnTo>
                <a:cubicBezTo>
                  <a:pt x="2783327" y="669324"/>
                  <a:pt x="2730311" y="616308"/>
                  <a:pt x="2670668" y="583173"/>
                </a:cubicBezTo>
                <a:lnTo>
                  <a:pt x="2670668" y="198809"/>
                </a:lnTo>
                <a:cubicBezTo>
                  <a:pt x="2670668" y="86151"/>
                  <a:pt x="2584518" y="0"/>
                  <a:pt x="2471859" y="0"/>
                </a:cubicBezTo>
                <a:cubicBezTo>
                  <a:pt x="2359201" y="0"/>
                  <a:pt x="2273050" y="86151"/>
                  <a:pt x="2273050" y="198809"/>
                </a:cubicBezTo>
                <a:lnTo>
                  <a:pt x="2273050" y="583173"/>
                </a:lnTo>
                <a:cubicBezTo>
                  <a:pt x="2213407" y="616308"/>
                  <a:pt x="2160392" y="669324"/>
                  <a:pt x="2127257" y="728966"/>
                </a:cubicBezTo>
                <a:lnTo>
                  <a:pt x="417499" y="728966"/>
                </a:lnTo>
                <a:cubicBezTo>
                  <a:pt x="304841" y="728966"/>
                  <a:pt x="218690" y="815117"/>
                  <a:pt x="218690" y="927776"/>
                </a:cubicBezTo>
                <a:cubicBezTo>
                  <a:pt x="218690" y="1020553"/>
                  <a:pt x="284960" y="1106704"/>
                  <a:pt x="377737" y="1119958"/>
                </a:cubicBezTo>
                <a:lnTo>
                  <a:pt x="0" y="3048405"/>
                </a:lnTo>
                <a:lnTo>
                  <a:pt x="271706" y="3048405"/>
                </a:lnTo>
                <a:lnTo>
                  <a:pt x="563292" y="1537457"/>
                </a:lnTo>
                <a:lnTo>
                  <a:pt x="941029" y="3048405"/>
                </a:lnTo>
                <a:lnTo>
                  <a:pt x="1212735" y="3048405"/>
                </a:lnTo>
                <a:lnTo>
                  <a:pt x="728967" y="1126585"/>
                </a:lnTo>
                <a:lnTo>
                  <a:pt x="2120630" y="1126585"/>
                </a:lnTo>
                <a:cubicBezTo>
                  <a:pt x="2153765" y="1186227"/>
                  <a:pt x="2206780" y="1239243"/>
                  <a:pt x="2266423" y="1272378"/>
                </a:cubicBezTo>
                <a:lnTo>
                  <a:pt x="2266423" y="4638878"/>
                </a:lnTo>
                <a:lnTo>
                  <a:pt x="1802535" y="4638878"/>
                </a:lnTo>
                <a:cubicBezTo>
                  <a:pt x="1729639" y="4638878"/>
                  <a:pt x="1669996" y="4698520"/>
                  <a:pt x="1669996" y="4771417"/>
                </a:cubicBezTo>
                <a:lnTo>
                  <a:pt x="1669996" y="4903956"/>
                </a:lnTo>
                <a:lnTo>
                  <a:pt x="881387" y="4903956"/>
                </a:lnTo>
                <a:lnTo>
                  <a:pt x="881387" y="5301574"/>
                </a:lnTo>
                <a:lnTo>
                  <a:pt x="4062331" y="5301574"/>
                </a:lnTo>
                <a:lnTo>
                  <a:pt x="4062331" y="4903956"/>
                </a:lnTo>
                <a:lnTo>
                  <a:pt x="3267095" y="4903956"/>
                </a:lnTo>
                <a:lnTo>
                  <a:pt x="3267095" y="4771417"/>
                </a:lnTo>
                <a:close/>
              </a:path>
            </a:pathLst>
          </a:custGeom>
          <a:solidFill>
            <a:srgbClr val="C00000"/>
          </a:solidFill>
          <a:ln w="661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FE8C07-BD7D-4800-B71F-46C7F8B63866}"/>
              </a:ext>
            </a:extLst>
          </p:cNvPr>
          <p:cNvSpPr/>
          <p:nvPr/>
        </p:nvSpPr>
        <p:spPr>
          <a:xfrm>
            <a:off x="2219166" y="2997471"/>
            <a:ext cx="3175542" cy="25445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information available but no access to the people on the waiting list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0FB792-3ED0-4517-8B0D-9FA0722978D4}"/>
              </a:ext>
            </a:extLst>
          </p:cNvPr>
          <p:cNvSpPr/>
          <p:nvPr/>
        </p:nvSpPr>
        <p:spPr>
          <a:xfrm>
            <a:off x="6096000" y="2886238"/>
            <a:ext cx="3654169" cy="276705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aware of who is on the waiting list but no capacity to provide information until a frontline practitioner is allocated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9EB50-9D27-B06A-C83A-8ADD4B752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16" y="1147833"/>
            <a:ext cx="3013835" cy="119176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3F9684B-A8A4-5403-95C6-B20416CD4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38" y="683893"/>
            <a:ext cx="3595255" cy="143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BFEB9-B782-E4FB-8077-A9E668B1AD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604" y="5754948"/>
            <a:ext cx="3686689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1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-3.7037E-6 L -0.00078 -0.0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7 -3.7037E-6 L -0.0013 0.05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7685 L 4.16667E-7 -3.703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84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5787 L 2.08333E-7 -3.7037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65C358-6D90-3941-9FF2-896D7EC4A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484"/>
            <a:ext cx="12228770" cy="740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9DA50-5AD8-BC43-87BF-E4E9968450B2}"/>
              </a:ext>
            </a:extLst>
          </p:cNvPr>
          <p:cNvSpPr txBox="1"/>
          <p:nvPr/>
        </p:nvSpPr>
        <p:spPr>
          <a:xfrm>
            <a:off x="1654173" y="828246"/>
            <a:ext cx="9020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Well Worthwhile Waiting Project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/>
            <a:r>
              <a:rPr lang="en-GB" sz="2600" dirty="0" smtClean="0">
                <a:solidFill>
                  <a:srgbClr val="002060"/>
                </a:solidFill>
              </a:rPr>
              <a:t>General information -  not specific to the individual </a:t>
            </a:r>
          </a:p>
          <a:p>
            <a:pPr marL="171450" indent="-171450"/>
            <a:r>
              <a:rPr lang="en-GB" sz="2600" dirty="0" smtClean="0">
                <a:solidFill>
                  <a:srgbClr val="002060"/>
                </a:solidFill>
              </a:rPr>
              <a:t>Expectation management – this is an asset based approach </a:t>
            </a:r>
          </a:p>
          <a:p>
            <a:pPr marL="171450" indent="-171450"/>
            <a:r>
              <a:rPr lang="en-GB" sz="2600" dirty="0" smtClean="0">
                <a:solidFill>
                  <a:srgbClr val="002060"/>
                </a:solidFill>
              </a:rPr>
              <a:t>Enables supported people to feel better prepared and informed prior to assessment </a:t>
            </a:r>
          </a:p>
          <a:p>
            <a:pPr marL="171450" indent="-171450"/>
            <a:r>
              <a:rPr lang="en-GB" sz="2600" dirty="0" smtClean="0">
                <a:solidFill>
                  <a:srgbClr val="002060"/>
                </a:solidFill>
              </a:rPr>
              <a:t>Supported people and carers can </a:t>
            </a:r>
          </a:p>
          <a:p>
            <a:pPr marL="171450" indent="-171450"/>
            <a:r>
              <a:rPr lang="en-GB" sz="2600" dirty="0" smtClean="0">
                <a:solidFill>
                  <a:srgbClr val="002060"/>
                </a:solidFill>
              </a:rPr>
              <a:t>As workers we can focus on the outcomes and needs </a:t>
            </a:r>
          </a:p>
          <a:p>
            <a:pPr marL="171450" indent="-171450"/>
            <a:r>
              <a:rPr lang="en-GB" sz="2600" dirty="0" smtClean="0">
                <a:solidFill>
                  <a:srgbClr val="002060"/>
                </a:solidFill>
              </a:rPr>
              <a:t>Aligning with Self-directed Support Framework of Standards </a:t>
            </a:r>
            <a:endParaRPr lang="en-GB" sz="2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E2C33-D466-CC41-BB1D-3F171AD5D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372" y="5779581"/>
            <a:ext cx="3479438" cy="8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65C358-6D90-3941-9FF2-896D7EC4A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484"/>
            <a:ext cx="12228770" cy="740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9DA50-5AD8-BC43-87BF-E4E9968450B2}"/>
              </a:ext>
            </a:extLst>
          </p:cNvPr>
          <p:cNvSpPr txBox="1"/>
          <p:nvPr/>
        </p:nvSpPr>
        <p:spPr>
          <a:xfrm>
            <a:off x="1654174" y="828246"/>
            <a:ext cx="6410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SDS Plan on the page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Content Placeholder 8" descr="SDS - Plan on a Page - FINAL - March 24.docx - Word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t="18827" r="15890" b="7732"/>
          <a:stretch/>
        </p:blipFill>
        <p:spPr bwMode="auto">
          <a:xfrm>
            <a:off x="1654174" y="1825624"/>
            <a:ext cx="8712234" cy="4681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939067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65C358-6D90-3941-9FF2-896D7EC4A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484"/>
            <a:ext cx="12228770" cy="740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9DA50-5AD8-BC43-87BF-E4E9968450B2}"/>
              </a:ext>
            </a:extLst>
          </p:cNvPr>
          <p:cNvSpPr txBox="1"/>
          <p:nvPr/>
        </p:nvSpPr>
        <p:spPr>
          <a:xfrm>
            <a:off x="1654174" y="857484"/>
            <a:ext cx="6410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Work in progress…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Assessment documentation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Support plan documentation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Review documentation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Standard Operating Procedures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Information for the public on SDS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Well Worthwhile Waiting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Staff Briefings/Training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Engagement SDS Stakeholder Participation Group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Links with Self-directed Support Project Team, Community of Practice and SDS network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Reopening Independent Living Fund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E2C33-D466-CC41-BB1D-3F171AD5D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372" y="5779581"/>
            <a:ext cx="3479438" cy="8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65C358-6D90-3941-9FF2-896D7EC4A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484"/>
            <a:ext cx="12228770" cy="740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9DA50-5AD8-BC43-87BF-E4E9968450B2}"/>
              </a:ext>
            </a:extLst>
          </p:cNvPr>
          <p:cNvSpPr txBox="1"/>
          <p:nvPr/>
        </p:nvSpPr>
        <p:spPr>
          <a:xfrm>
            <a:off x="1654174" y="857484"/>
            <a:ext cx="6410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Assessment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6795"/>
            <a:ext cx="10515600" cy="390016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Supports ‘good conversations’ </a:t>
            </a:r>
          </a:p>
          <a:p>
            <a:r>
              <a:rPr lang="en-GB" dirty="0">
                <a:solidFill>
                  <a:srgbClr val="002060"/>
                </a:solidFill>
              </a:rPr>
              <a:t>A</a:t>
            </a:r>
            <a:r>
              <a:rPr lang="en-GB" dirty="0" smtClean="0">
                <a:solidFill>
                  <a:srgbClr val="002060"/>
                </a:solidFill>
              </a:rPr>
              <a:t>ssets/strengths based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One assessment tool that can be used across the HSCP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Person centred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Outcome focused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Equivalency model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E2C33-D466-CC41-BB1D-3F171AD5D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372" y="5779581"/>
            <a:ext cx="3479438" cy="8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65C358-6D90-3941-9FF2-896D7EC4A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484"/>
            <a:ext cx="12228770" cy="740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9DA50-5AD8-BC43-87BF-E4E9968450B2}"/>
              </a:ext>
            </a:extLst>
          </p:cNvPr>
          <p:cNvSpPr txBox="1"/>
          <p:nvPr/>
        </p:nvSpPr>
        <p:spPr>
          <a:xfrm>
            <a:off x="1654174" y="857484"/>
            <a:ext cx="6410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Development session 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r>
              <a:rPr lang="en-GB" sz="2600" dirty="0" smtClean="0">
                <a:solidFill>
                  <a:srgbClr val="002060"/>
                </a:solidFill>
              </a:rPr>
              <a:t>What are your thoughts on the proposed assessment tool? </a:t>
            </a:r>
          </a:p>
          <a:p>
            <a:r>
              <a:rPr lang="en-GB" sz="2600" dirty="0" smtClean="0">
                <a:solidFill>
                  <a:srgbClr val="002060"/>
                </a:solidFill>
              </a:rPr>
              <a:t>The assessment tool is subject to further testing, with that in mind, what do you want to be covered as part of any future testing?</a:t>
            </a:r>
            <a:endParaRPr lang="en-GB" sz="2600" dirty="0">
              <a:solidFill>
                <a:srgbClr val="002060"/>
              </a:solidFill>
            </a:endParaRPr>
          </a:p>
          <a:p>
            <a:r>
              <a:rPr lang="en-GB" sz="2600" dirty="0" smtClean="0">
                <a:solidFill>
                  <a:srgbClr val="002060"/>
                </a:solidFill>
              </a:rPr>
              <a:t>The</a:t>
            </a:r>
            <a:r>
              <a:rPr lang="en-GB" sz="2600" dirty="0">
                <a:solidFill>
                  <a:srgbClr val="002060"/>
                </a:solidFill>
              </a:rPr>
              <a:t> assessment guide is being developed. What information do you think needs to be incorporated into the guide?</a:t>
            </a:r>
          </a:p>
          <a:p>
            <a:r>
              <a:rPr lang="en-GB" sz="2600" dirty="0">
                <a:solidFill>
                  <a:srgbClr val="002060"/>
                </a:solidFill>
              </a:rPr>
              <a:t>What do you feel needs to be in place to support you and your colleagues in using the new documentation/revised approach?</a:t>
            </a:r>
          </a:p>
          <a:p>
            <a:r>
              <a:rPr lang="en-GB" sz="2600" dirty="0">
                <a:solidFill>
                  <a:srgbClr val="002060"/>
                </a:solidFill>
              </a:rPr>
              <a:t>Any other feedback/suggestions</a:t>
            </a:r>
          </a:p>
          <a:p>
            <a:pPr>
              <a:buFontTx/>
              <a:buChar char="-"/>
            </a:pPr>
            <a:endParaRPr lang="en-GB" dirty="0" smtClea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E2C33-D466-CC41-BB1D-3F171AD5D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372" y="5779581"/>
            <a:ext cx="3479438" cy="8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65C358-6D90-3941-9FF2-896D7EC4A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484"/>
            <a:ext cx="12192000" cy="740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9DA50-5AD8-BC43-87BF-E4E9968450B2}"/>
              </a:ext>
            </a:extLst>
          </p:cNvPr>
          <p:cNvSpPr txBox="1"/>
          <p:nvPr/>
        </p:nvSpPr>
        <p:spPr>
          <a:xfrm>
            <a:off x="612741" y="950586"/>
            <a:ext cx="1142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Close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E2C33-D466-CC41-BB1D-3F171AD5D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372" y="5779581"/>
            <a:ext cx="3479438" cy="8470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2741" y="2085660"/>
            <a:ext cx="8855455" cy="3802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text</a:t>
            </a:r>
            <a:endParaRPr lang="en-GB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2" descr="Pick N Mix TRADITIONAL RETRO SWEETS CANDY Wedding Kids Treats Party Sweet  Sh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0" y="2007538"/>
            <a:ext cx="7838303" cy="440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571" y="3833855"/>
            <a:ext cx="3094239" cy="14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65C358-6D90-3941-9FF2-896D7EC4A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484"/>
            <a:ext cx="12192000" cy="740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9DA50-5AD8-BC43-87BF-E4E9968450B2}"/>
              </a:ext>
            </a:extLst>
          </p:cNvPr>
          <p:cNvSpPr txBox="1"/>
          <p:nvPr/>
        </p:nvSpPr>
        <p:spPr>
          <a:xfrm>
            <a:off x="612741" y="950586"/>
            <a:ext cx="1142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Enabling Locality Outcomes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E2C33-D466-CC41-BB1D-3F171AD5D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372" y="5779581"/>
            <a:ext cx="3479438" cy="8470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12482" y="1935102"/>
            <a:ext cx="5525545" cy="3802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Suite of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Choice and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Working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Assessed Need and Identified Outcomes </a:t>
            </a:r>
          </a:p>
        </p:txBody>
      </p:sp>
      <p:pic>
        <p:nvPicPr>
          <p:cNvPr id="1026" name="Picture 2" descr="Pick N Mix TRADITIONAL RETRO SWEETS CANDY Wedding Kids Treats Party Sweet  Sh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3" y="2007539"/>
            <a:ext cx="5905793" cy="331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79DA50-5AD8-BC43-87BF-E4E9968450B2}"/>
              </a:ext>
            </a:extLst>
          </p:cNvPr>
          <p:cNvSpPr txBox="1"/>
          <p:nvPr/>
        </p:nvSpPr>
        <p:spPr>
          <a:xfrm>
            <a:off x="612741" y="1003315"/>
            <a:ext cx="1142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                                                                                                </a:t>
            </a:r>
            <a:r>
              <a:rPr lang="en-US" sz="3000" dirty="0" smtClean="0">
                <a:solidFill>
                  <a:srgbClr val="002060"/>
                </a:solidFill>
                <a:latin typeface="+mj-lt"/>
              </a:rPr>
              <a:t>Digital Supports</a:t>
            </a:r>
          </a:p>
        </p:txBody>
      </p:sp>
      <p:sp>
        <p:nvSpPr>
          <p:cNvPr id="2" name="Rectangle 1"/>
          <p:cNvSpPr/>
          <p:nvPr/>
        </p:nvSpPr>
        <p:spPr>
          <a:xfrm>
            <a:off x="8872946" y="1865432"/>
            <a:ext cx="2617557" cy="683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CSHSCP Website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872946" y="4689158"/>
            <a:ext cx="2617557" cy="683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Online Directories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/>
          <a:stretch/>
        </p:blipFill>
        <p:spPr>
          <a:xfrm>
            <a:off x="153422" y="857484"/>
            <a:ext cx="8422217" cy="5212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E2C33-D466-CC41-BB1D-3F171AD5D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372" y="5779581"/>
            <a:ext cx="3479438" cy="84703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872946" y="2806674"/>
            <a:ext cx="2617557" cy="683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AskSARA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8872946" y="3747916"/>
            <a:ext cx="2617557" cy="683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Mobilise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CE2C33-D466-CC41-BB1D-3F171AD5D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92" y="679261"/>
            <a:ext cx="3883629" cy="945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83E89D-9A57-F64F-8CB1-071605439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116" y="5831532"/>
            <a:ext cx="5207884" cy="8506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F967CC-A8D1-284E-ACD6-AF33F897967A}"/>
              </a:ext>
            </a:extLst>
          </p:cNvPr>
          <p:cNvSpPr txBox="1"/>
          <p:nvPr/>
        </p:nvSpPr>
        <p:spPr>
          <a:xfrm>
            <a:off x="2154983" y="2565447"/>
            <a:ext cx="80069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 smtClean="0">
              <a:solidFill>
                <a:srgbClr val="2B4D8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000" b="1" dirty="0" smtClean="0">
                <a:solidFill>
                  <a:srgbClr val="2B4D89"/>
                </a:solidFill>
                <a:latin typeface="Arial" pitchFamily="34" charset="0"/>
                <a:cs typeface="Arial" pitchFamily="34" charset="0"/>
              </a:rPr>
              <a:t>Digital Supports</a:t>
            </a:r>
          </a:p>
          <a:p>
            <a:pPr algn="ctr"/>
            <a:endParaRPr lang="en-US" sz="3000" b="1" dirty="0" smtClean="0">
              <a:solidFill>
                <a:srgbClr val="2B4D8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2B4D89"/>
                </a:solidFill>
                <a:latin typeface="Arial" pitchFamily="34" charset="0"/>
                <a:cs typeface="Arial" pitchFamily="34" charset="0"/>
              </a:rPr>
              <a:t>Michelle Duncan</a:t>
            </a:r>
          </a:p>
          <a:p>
            <a:pPr algn="ctr"/>
            <a:r>
              <a:rPr lang="en-US" sz="2000" dirty="0" smtClean="0">
                <a:solidFill>
                  <a:srgbClr val="2B4D89"/>
                </a:solidFill>
                <a:latin typeface="Arial" pitchFamily="34" charset="0"/>
                <a:cs typeface="Arial" pitchFamily="34" charset="0"/>
              </a:rPr>
              <a:t>Planning &amp; Policy Development Manager</a:t>
            </a:r>
          </a:p>
          <a:p>
            <a:pPr algn="ctr"/>
            <a:r>
              <a:rPr lang="en-US" sz="2000" dirty="0" smtClean="0">
                <a:solidFill>
                  <a:srgbClr val="2B4D89"/>
                </a:solidFill>
                <a:latin typeface="Arial" pitchFamily="34" charset="0"/>
                <a:cs typeface="Arial" pitchFamily="34" charset="0"/>
                <a:hlinkClick r:id="rId5"/>
              </a:rPr>
              <a:t>duncanmi@stirling.gov.uk</a:t>
            </a:r>
            <a:endParaRPr lang="en-US" sz="2000" dirty="0" smtClean="0">
              <a:solidFill>
                <a:srgbClr val="2B4D8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000" dirty="0">
              <a:solidFill>
                <a:srgbClr val="2B4D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97" y="323360"/>
            <a:ext cx="3094239" cy="14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65C358-6D90-3941-9FF2-896D7EC4A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484"/>
            <a:ext cx="12192000" cy="740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9DA50-5AD8-BC43-87BF-E4E9968450B2}"/>
              </a:ext>
            </a:extLst>
          </p:cNvPr>
          <p:cNvSpPr txBox="1"/>
          <p:nvPr/>
        </p:nvSpPr>
        <p:spPr>
          <a:xfrm>
            <a:off x="612741" y="950586"/>
            <a:ext cx="1142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CSHSCP 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E2C33-D466-CC41-BB1D-3F171AD5D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372" y="5779581"/>
            <a:ext cx="3479438" cy="8470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2741" y="2001334"/>
            <a:ext cx="6139041" cy="3799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Source of </a:t>
            </a:r>
            <a:r>
              <a:rPr lang="en-GB" sz="26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ood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Focus on people and their need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Focus on self-management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Links to community and peer support</a:t>
            </a:r>
          </a:p>
          <a:p>
            <a:endParaRPr lang="en-GB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2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Council &amp; NHS Website will link to CSHSCP</a:t>
            </a:r>
            <a:endParaRPr lang="en-GB" sz="2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200" u="sng" dirty="0" smtClean="0"/>
              <a:t>The Equality A</a:t>
            </a:r>
            <a:endParaRPr lang="en-GB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515" y="1793885"/>
            <a:ext cx="4146277" cy="36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65C358-6D90-3941-9FF2-896D7EC4A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484"/>
            <a:ext cx="12192000" cy="740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9DA50-5AD8-BC43-87BF-E4E9968450B2}"/>
              </a:ext>
            </a:extLst>
          </p:cNvPr>
          <p:cNvSpPr txBox="1"/>
          <p:nvPr/>
        </p:nvSpPr>
        <p:spPr>
          <a:xfrm>
            <a:off x="612741" y="950586"/>
            <a:ext cx="1142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Accessibility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9725"/>
          <a:stretch/>
        </p:blipFill>
        <p:spPr>
          <a:xfrm>
            <a:off x="6646527" y="457291"/>
            <a:ext cx="5051746" cy="58867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0535" y="6344044"/>
            <a:ext cx="416210" cy="2825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40" y="1826160"/>
            <a:ext cx="7748664" cy="42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65C358-6D90-3941-9FF2-896D7EC4A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484"/>
            <a:ext cx="12192000" cy="740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9DA50-5AD8-BC43-87BF-E4E9968450B2}"/>
              </a:ext>
            </a:extLst>
          </p:cNvPr>
          <p:cNvSpPr txBox="1"/>
          <p:nvPr/>
        </p:nvSpPr>
        <p:spPr>
          <a:xfrm>
            <a:off x="612741" y="950586"/>
            <a:ext cx="1142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Website Workshop – what does good information look like?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E2C33-D466-CC41-BB1D-3F171AD5D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372" y="5779581"/>
            <a:ext cx="3479438" cy="8470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2742" y="2085660"/>
            <a:ext cx="4956786" cy="3802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Who do we need a page for?</a:t>
            </a:r>
          </a:p>
          <a:p>
            <a:endParaRPr lang="en-GB" sz="2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What should be on that page? </a:t>
            </a:r>
          </a:p>
          <a:p>
            <a:endParaRPr lang="en-GB" sz="2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Who should we signpost to on that page?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864" y="1806709"/>
            <a:ext cx="6074444" cy="38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65C358-6D90-3941-9FF2-896D7EC4A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484"/>
            <a:ext cx="12192000" cy="740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9DA50-5AD8-BC43-87BF-E4E9968450B2}"/>
              </a:ext>
            </a:extLst>
          </p:cNvPr>
          <p:cNvSpPr txBox="1"/>
          <p:nvPr/>
        </p:nvSpPr>
        <p:spPr>
          <a:xfrm>
            <a:off x="612741" y="950586"/>
            <a:ext cx="1142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AskSARA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E2C33-D466-CC41-BB1D-3F171AD5D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372" y="5779581"/>
            <a:ext cx="3479438" cy="8470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2741" y="1886987"/>
            <a:ext cx="6859477" cy="4739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Online guided advice tool to help with daily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Over 90 topics to choose from</a:t>
            </a:r>
            <a:endParaRPr lang="en-GB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Generates personalised report with recommendations and links to equipment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Can support people at home for longer, without need for services</a:t>
            </a:r>
          </a:p>
          <a:p>
            <a:endParaRPr lang="en-GB" sz="2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6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https://cshscpasksara.livingmadeeasy.org.uk</a:t>
            </a: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/</a:t>
            </a:r>
            <a:endParaRPr lang="en-GB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200" u="sng" dirty="0" smtClean="0"/>
              <a:t>The Equality A</a:t>
            </a:r>
            <a:endParaRPr lang="en-GB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4490" r="10471" b="51564"/>
          <a:stretch/>
        </p:blipFill>
        <p:spPr>
          <a:xfrm>
            <a:off x="7573819" y="2622764"/>
            <a:ext cx="4202545" cy="21317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399" y="2024771"/>
            <a:ext cx="2720601" cy="29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65C358-6D90-3941-9FF2-896D7EC4A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484"/>
            <a:ext cx="12192000" cy="740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9DA50-5AD8-BC43-87BF-E4E9968450B2}"/>
              </a:ext>
            </a:extLst>
          </p:cNvPr>
          <p:cNvSpPr txBox="1"/>
          <p:nvPr/>
        </p:nvSpPr>
        <p:spPr>
          <a:xfrm>
            <a:off x="612741" y="950586"/>
            <a:ext cx="11425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Mobilise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E2C33-D466-CC41-BB1D-3F171AD5D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372" y="5779581"/>
            <a:ext cx="3479438" cy="847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592" y="2014461"/>
            <a:ext cx="4233301" cy="31666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673" y="1825736"/>
            <a:ext cx="6859477" cy="3802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Online support for unpaid carers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accent5">
                    <a:lumMod val="50000"/>
                  </a:schemeClr>
                </a:solidFill>
              </a:rPr>
              <a:t>Access any time, any 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Mobilise Assistant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Help and Guides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Virtual Cuppas to meet with other carers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Telephone support in weekends and evenings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5">
                    <a:lumMod val="50000"/>
                  </a:schemeClr>
                </a:solidFill>
              </a:rPr>
              <a:t>Blog with personal stories, practical tips and wellbeing tips, Carer’s Hacks</a:t>
            </a:r>
            <a:endParaRPr lang="en-GB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332" y="5721452"/>
            <a:ext cx="8445085" cy="905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support.mobiliseonline.co.uk/clackmannanshire-and-stirling</a:t>
            </a:r>
            <a:endParaRPr lang="en-GB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9248</TotalTime>
  <Words>750</Words>
  <Application>Microsoft Office PowerPoint</Application>
  <PresentationFormat>Widescreen</PresentationFormat>
  <Paragraphs>152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Michelle Duncan</cp:lastModifiedBy>
  <cp:revision>342</cp:revision>
  <dcterms:created xsi:type="dcterms:W3CDTF">2018-11-12T14:48:20Z</dcterms:created>
  <dcterms:modified xsi:type="dcterms:W3CDTF">2024-11-28T15:29:41Z</dcterms:modified>
</cp:coreProperties>
</file>