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handoutMasterIdLst>
    <p:handoutMasterId r:id="rId21"/>
  </p:handoutMasterIdLst>
  <p:sldIdLst>
    <p:sldId id="256" r:id="rId5"/>
    <p:sldId id="280" r:id="rId6"/>
    <p:sldId id="274" r:id="rId7"/>
    <p:sldId id="283" r:id="rId8"/>
    <p:sldId id="284" r:id="rId9"/>
    <p:sldId id="289" r:id="rId10"/>
    <p:sldId id="287" r:id="rId11"/>
    <p:sldId id="296" r:id="rId12"/>
    <p:sldId id="291" r:id="rId13"/>
    <p:sldId id="293" r:id="rId14"/>
    <p:sldId id="292" r:id="rId15"/>
    <p:sldId id="294" r:id="rId16"/>
    <p:sldId id="290" r:id="rId17"/>
    <p:sldId id="295" r:id="rId18"/>
    <p:sldId id="29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AA47"/>
    <a:srgbClr val="005597"/>
    <a:srgbClr val="0059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4" autoAdjust="0"/>
    <p:restoredTop sz="74687" autoAdjust="0"/>
  </p:normalViewPr>
  <p:slideViewPr>
    <p:cSldViewPr snapToGrid="0" snapToObjects="1">
      <p:cViewPr varScale="1">
        <p:scale>
          <a:sx n="52" d="100"/>
          <a:sy n="52" d="100"/>
        </p:scale>
        <p:origin x="1168"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67566A-5C36-4A64-8A3C-137F868B88E3}" type="datetimeFigureOut">
              <a:rPr lang="en-GB" smtClean="0"/>
              <a:t>25/01/2024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054D4F1-DBA8-439D-9143-7767B1FAFECA}" type="slidenum">
              <a:rPr lang="en-GB" smtClean="0"/>
              <a:t>‹#›</a:t>
            </a:fld>
            <a:endParaRPr lang="en-GB"/>
          </a:p>
        </p:txBody>
      </p:sp>
    </p:spTree>
    <p:extLst>
      <p:ext uri="{BB962C8B-B14F-4D97-AF65-F5344CB8AC3E}">
        <p14:creationId xmlns:p14="http://schemas.microsoft.com/office/powerpoint/2010/main" val="18180883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BD52F3-96EE-C041-BA97-37CDEA1C3784}" type="datetimeFigureOut">
              <a:rPr lang="en-US" smtClean="0"/>
              <a:t>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5D50FC-C65B-EA43-A311-D6C599D9AF37}" type="slidenum">
              <a:rPr lang="en-US" smtClean="0"/>
              <a:t>‹#›</a:t>
            </a:fld>
            <a:endParaRPr lang="en-US"/>
          </a:p>
        </p:txBody>
      </p:sp>
    </p:spTree>
    <p:extLst>
      <p:ext uri="{BB962C8B-B14F-4D97-AF65-F5344CB8AC3E}">
        <p14:creationId xmlns:p14="http://schemas.microsoft.com/office/powerpoint/2010/main" val="1872132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5D50FC-C65B-EA43-A311-D6C599D9AF37}" type="slidenum">
              <a:rPr lang="en-US" smtClean="0"/>
              <a:t>1</a:t>
            </a:fld>
            <a:endParaRPr lang="en-US"/>
          </a:p>
        </p:txBody>
      </p:sp>
    </p:spTree>
    <p:extLst>
      <p:ext uri="{BB962C8B-B14F-4D97-AF65-F5344CB8AC3E}">
        <p14:creationId xmlns:p14="http://schemas.microsoft.com/office/powerpoint/2010/main" val="4030981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5D50FC-C65B-EA43-A311-D6C599D9AF37}" type="slidenum">
              <a:rPr lang="en-US" smtClean="0"/>
              <a:t>10</a:t>
            </a:fld>
            <a:endParaRPr lang="en-US"/>
          </a:p>
        </p:txBody>
      </p:sp>
    </p:spTree>
    <p:extLst>
      <p:ext uri="{BB962C8B-B14F-4D97-AF65-F5344CB8AC3E}">
        <p14:creationId xmlns:p14="http://schemas.microsoft.com/office/powerpoint/2010/main" val="2869417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5D50FC-C65B-EA43-A311-D6C599D9AF37}" type="slidenum">
              <a:rPr lang="en-US" smtClean="0"/>
              <a:t>11</a:t>
            </a:fld>
            <a:endParaRPr lang="en-US"/>
          </a:p>
        </p:txBody>
      </p:sp>
    </p:spTree>
    <p:extLst>
      <p:ext uri="{BB962C8B-B14F-4D97-AF65-F5344CB8AC3E}">
        <p14:creationId xmlns:p14="http://schemas.microsoft.com/office/powerpoint/2010/main" val="4279770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5D50FC-C65B-EA43-A311-D6C599D9AF37}" type="slidenum">
              <a:rPr lang="en-US" smtClean="0"/>
              <a:t>12</a:t>
            </a:fld>
            <a:endParaRPr lang="en-US"/>
          </a:p>
        </p:txBody>
      </p:sp>
    </p:spTree>
    <p:extLst>
      <p:ext uri="{BB962C8B-B14F-4D97-AF65-F5344CB8AC3E}">
        <p14:creationId xmlns:p14="http://schemas.microsoft.com/office/powerpoint/2010/main" val="2607958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5D50FC-C65B-EA43-A311-D6C599D9AF37}" type="slidenum">
              <a:rPr lang="en-US" smtClean="0"/>
              <a:t>13</a:t>
            </a:fld>
            <a:endParaRPr lang="en-US"/>
          </a:p>
        </p:txBody>
      </p:sp>
    </p:spTree>
    <p:extLst>
      <p:ext uri="{BB962C8B-B14F-4D97-AF65-F5344CB8AC3E}">
        <p14:creationId xmlns:p14="http://schemas.microsoft.com/office/powerpoint/2010/main" val="1705442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5D50FC-C65B-EA43-A311-D6C599D9AF37}" type="slidenum">
              <a:rPr lang="en-US" smtClean="0"/>
              <a:t>14</a:t>
            </a:fld>
            <a:endParaRPr lang="en-US"/>
          </a:p>
        </p:txBody>
      </p:sp>
    </p:spTree>
    <p:extLst>
      <p:ext uri="{BB962C8B-B14F-4D97-AF65-F5344CB8AC3E}">
        <p14:creationId xmlns:p14="http://schemas.microsoft.com/office/powerpoint/2010/main" val="3209921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5D50FC-C65B-EA43-A311-D6C599D9AF37}" type="slidenum">
              <a:rPr lang="en-US" smtClean="0"/>
              <a:t>15</a:t>
            </a:fld>
            <a:endParaRPr lang="en-US"/>
          </a:p>
        </p:txBody>
      </p:sp>
    </p:spTree>
    <p:extLst>
      <p:ext uri="{BB962C8B-B14F-4D97-AF65-F5344CB8AC3E}">
        <p14:creationId xmlns:p14="http://schemas.microsoft.com/office/powerpoint/2010/main" val="4069317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5D50FC-C65B-EA43-A311-D6C599D9AF37}" type="slidenum">
              <a:rPr lang="en-US" smtClean="0"/>
              <a:t>2</a:t>
            </a:fld>
            <a:endParaRPr lang="en-US"/>
          </a:p>
        </p:txBody>
      </p:sp>
    </p:spTree>
    <p:extLst>
      <p:ext uri="{BB962C8B-B14F-4D97-AF65-F5344CB8AC3E}">
        <p14:creationId xmlns:p14="http://schemas.microsoft.com/office/powerpoint/2010/main" val="425878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435D50FC-C65B-EA43-A311-D6C599D9AF37}" type="slidenum">
              <a:rPr lang="en-US" smtClean="0"/>
              <a:t>3</a:t>
            </a:fld>
            <a:endParaRPr lang="en-US"/>
          </a:p>
        </p:txBody>
      </p:sp>
    </p:spTree>
    <p:extLst>
      <p:ext uri="{BB962C8B-B14F-4D97-AF65-F5344CB8AC3E}">
        <p14:creationId xmlns:p14="http://schemas.microsoft.com/office/powerpoint/2010/main" val="2278606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Data presented</a:t>
            </a:r>
            <a:r>
              <a:rPr lang="en-GB" baseline="0" dirty="0" smtClean="0"/>
              <a:t> in this section is for Stirling only at present but we are working on getting similar trend data for Clacks.</a:t>
            </a:r>
          </a:p>
          <a:p>
            <a:endParaRPr lang="en-GB" baseline="0" dirty="0" smtClean="0"/>
          </a:p>
          <a:p>
            <a:r>
              <a:rPr lang="en-GB" dirty="0" smtClean="0"/>
              <a:t>The</a:t>
            </a:r>
            <a:r>
              <a:rPr lang="en-GB" baseline="0" dirty="0" smtClean="0"/>
              <a:t> graph above shows </a:t>
            </a:r>
            <a:r>
              <a:rPr lang="en-GB" dirty="0" smtClean="0"/>
              <a:t>the planned and actual costs for all Care and Support (Care at Home/Day Care/Sleepover/Waking Nights) in Stirling.</a:t>
            </a:r>
          </a:p>
          <a:p>
            <a:endParaRPr lang="en-GB" dirty="0" smtClean="0"/>
          </a:p>
          <a:p>
            <a:r>
              <a:rPr lang="en-GB" dirty="0" smtClean="0"/>
              <a:t>This data shows: 1) Blue Lin</a:t>
            </a:r>
            <a:r>
              <a:rPr lang="en-GB" baseline="0" dirty="0" smtClean="0"/>
              <a:t>e (Actual costs) are approx. £300k per week in 2019 and £450k in 2023. This is a 50% increase from 2019 to 2023</a:t>
            </a:r>
          </a:p>
          <a:p>
            <a:endParaRPr lang="en-GB" dirty="0"/>
          </a:p>
        </p:txBody>
      </p:sp>
      <p:sp>
        <p:nvSpPr>
          <p:cNvPr id="4" name="Slide Number Placeholder 3"/>
          <p:cNvSpPr>
            <a:spLocks noGrp="1"/>
          </p:cNvSpPr>
          <p:nvPr>
            <p:ph type="sldNum" sz="quarter" idx="10"/>
          </p:nvPr>
        </p:nvSpPr>
        <p:spPr/>
        <p:txBody>
          <a:bodyPr/>
          <a:lstStyle/>
          <a:p>
            <a:fld id="{435D50FC-C65B-EA43-A311-D6C599D9AF37}" type="slidenum">
              <a:rPr lang="en-US" smtClean="0"/>
              <a:t>4</a:t>
            </a:fld>
            <a:endParaRPr lang="en-US"/>
          </a:p>
        </p:txBody>
      </p:sp>
    </p:spTree>
    <p:extLst>
      <p:ext uri="{BB962C8B-B14F-4D97-AF65-F5344CB8AC3E}">
        <p14:creationId xmlns:p14="http://schemas.microsoft.com/office/powerpoint/2010/main" val="3429074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the planned (red) and actual (blue) hours for all Care and Support (Care at Home/Day Care/Sleepover/Waking Nights) in Stirling Only.</a:t>
            </a:r>
          </a:p>
          <a:p>
            <a:endParaRPr lang="en-GB" dirty="0" smtClean="0"/>
          </a:p>
          <a:p>
            <a:r>
              <a:rPr lang="en-GB" dirty="0" smtClean="0"/>
              <a:t>This data shows: 1) Blue Lin</a:t>
            </a:r>
            <a:r>
              <a:rPr lang="en-GB" baseline="0" dirty="0" smtClean="0"/>
              <a:t>e (Actual hours) are approx. 18,700 per week in 2019 and 20,900 in 2023. This is a 12% increase from 2019 to 2023.</a:t>
            </a:r>
          </a:p>
          <a:p>
            <a:endParaRPr lang="en-GB" baseline="0" dirty="0" smtClean="0"/>
          </a:p>
          <a:p>
            <a:r>
              <a:rPr lang="en-GB" baseline="0" dirty="0" smtClean="0"/>
              <a:t>When population growth trend is taken into consideration it looks like there is approximately a 10% increase in all Care and Support hours from 2019 to 2023.</a:t>
            </a:r>
          </a:p>
          <a:p>
            <a:endParaRPr lang="en-GB" baseline="0" dirty="0" smtClean="0"/>
          </a:p>
          <a:p>
            <a:r>
              <a:rPr lang="en-GB" baseline="0" dirty="0" smtClean="0"/>
              <a:t>The difference between 50% increase in costs and 10% increase in hours is to do with increasing costs of care including increased pay rates for carers and the overall market for care.</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435D50FC-C65B-EA43-A311-D6C599D9AF37}" type="slidenum">
              <a:rPr lang="en-US" smtClean="0"/>
              <a:t>5</a:t>
            </a:fld>
            <a:endParaRPr lang="en-US"/>
          </a:p>
        </p:txBody>
      </p:sp>
    </p:spTree>
    <p:extLst>
      <p:ext uri="{BB962C8B-B14F-4D97-AF65-F5344CB8AC3E}">
        <p14:creationId xmlns:p14="http://schemas.microsoft.com/office/powerpoint/2010/main" val="1236558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shows</a:t>
            </a:r>
            <a:r>
              <a:rPr lang="en-GB" baseline="0" dirty="0" smtClean="0"/>
              <a:t> a snap shot from April 23 of the Total Number of Community Care Referrals Pending across all of the Community Care teams in Stirling. We are working on an updated version of this data but we expect more recent figures to be similar with approx. 1000 referrals pending in Stirling. </a:t>
            </a:r>
          </a:p>
          <a:p>
            <a:endParaRPr lang="en-GB" baseline="0" dirty="0" smtClean="0"/>
          </a:p>
          <a:p>
            <a:r>
              <a:rPr lang="en-GB" baseline="0" dirty="0" smtClean="0"/>
              <a:t>While we haven’t got this information in graphical form on 11 Dec 23 there were 452 referrals pending in Clacks.</a:t>
            </a:r>
          </a:p>
          <a:p>
            <a:r>
              <a:rPr lang="en-GB" sz="1200" kern="1200" dirty="0" smtClean="0">
                <a:solidFill>
                  <a:schemeClr val="tx1"/>
                </a:solidFill>
                <a:effectLst/>
                <a:latin typeface="+mn-lt"/>
                <a:ea typeface="+mn-ea"/>
                <a:cs typeface="+mn-cs"/>
              </a:rPr>
              <a:t>Comprehensive (OT or SW cases) - 248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Standard (SCO only) - 116 </a:t>
            </a:r>
            <a:br>
              <a:rPr lang="en-GB" sz="1200" kern="1200" dirty="0" smtClean="0">
                <a:solidFill>
                  <a:schemeClr val="tx1"/>
                </a:solidFill>
                <a:effectLst/>
                <a:latin typeface="+mn-lt"/>
                <a:ea typeface="+mn-ea"/>
                <a:cs typeface="+mn-cs"/>
              </a:rPr>
            </a:br>
            <a:r>
              <a:rPr lang="en-GB" sz="1200" kern="1200" dirty="0" err="1" smtClean="0">
                <a:solidFill>
                  <a:schemeClr val="tx1"/>
                </a:solidFill>
                <a:effectLst/>
                <a:latin typeface="+mn-lt"/>
                <a:ea typeface="+mn-ea"/>
                <a:cs typeface="+mn-cs"/>
              </a:rPr>
              <a:t>Stairlift</a:t>
            </a:r>
            <a:r>
              <a:rPr lang="en-GB" sz="1200" kern="1200" dirty="0" smtClean="0">
                <a:solidFill>
                  <a:schemeClr val="tx1"/>
                </a:solidFill>
                <a:effectLst/>
                <a:latin typeface="+mn-lt"/>
                <a:ea typeface="+mn-ea"/>
                <a:cs typeface="+mn-cs"/>
              </a:rPr>
              <a:t> Reviews (OT only) - 43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Carer Reviews - 45 </a:t>
            </a:r>
            <a:br>
              <a:rPr lang="en-GB" sz="1200" kern="1200" dirty="0" smtClean="0">
                <a:solidFill>
                  <a:schemeClr val="tx1"/>
                </a:solidFill>
                <a:effectLst/>
                <a:latin typeface="+mn-lt"/>
                <a:ea typeface="+mn-ea"/>
                <a:cs typeface="+mn-cs"/>
              </a:rPr>
            </a:br>
            <a:endParaRPr lang="en-GB" baseline="0" dirty="0" smtClean="0"/>
          </a:p>
        </p:txBody>
      </p:sp>
      <p:sp>
        <p:nvSpPr>
          <p:cNvPr id="4" name="Slide Number Placeholder 3"/>
          <p:cNvSpPr>
            <a:spLocks noGrp="1"/>
          </p:cNvSpPr>
          <p:nvPr>
            <p:ph type="sldNum" sz="quarter" idx="10"/>
          </p:nvPr>
        </p:nvSpPr>
        <p:spPr/>
        <p:txBody>
          <a:bodyPr/>
          <a:lstStyle/>
          <a:p>
            <a:fld id="{435D50FC-C65B-EA43-A311-D6C599D9AF37}" type="slidenum">
              <a:rPr lang="en-US" smtClean="0"/>
              <a:t>6</a:t>
            </a:fld>
            <a:endParaRPr lang="en-US"/>
          </a:p>
        </p:txBody>
      </p:sp>
    </p:spTree>
    <p:extLst>
      <p:ext uri="{BB962C8B-B14F-4D97-AF65-F5344CB8AC3E}">
        <p14:creationId xmlns:p14="http://schemas.microsoft.com/office/powerpoint/2010/main" val="1077817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 shows the</a:t>
            </a:r>
            <a:r>
              <a:rPr lang="en-GB" baseline="0" dirty="0" smtClean="0"/>
              <a:t> number of NEW referrals per month for all of Community Care (including LD &amp; MH) in Stirling.</a:t>
            </a:r>
          </a:p>
          <a:p>
            <a:endParaRPr lang="en-GB" baseline="0" dirty="0" smtClean="0"/>
          </a:p>
          <a:p>
            <a:r>
              <a:rPr lang="en-GB" baseline="0" dirty="0" smtClean="0"/>
              <a:t>The drop off in numbers in later 2022 and 2023 may reflect a change in recording practice. We should assume that the long term average of circa 300 new referrals is relevant to the RCRT Programme.</a:t>
            </a:r>
          </a:p>
          <a:p>
            <a:endParaRPr lang="en-GB" baseline="0" dirty="0" smtClean="0"/>
          </a:p>
          <a:p>
            <a:r>
              <a:rPr lang="en-GB" baseline="0" dirty="0" smtClean="0"/>
              <a:t>We are working on identifying comparable date for Clacks.</a:t>
            </a:r>
            <a:endParaRPr lang="en-GB" dirty="0"/>
          </a:p>
        </p:txBody>
      </p:sp>
      <p:sp>
        <p:nvSpPr>
          <p:cNvPr id="4" name="Slide Number Placeholder 3"/>
          <p:cNvSpPr>
            <a:spLocks noGrp="1"/>
          </p:cNvSpPr>
          <p:nvPr>
            <p:ph type="sldNum" sz="quarter" idx="10"/>
          </p:nvPr>
        </p:nvSpPr>
        <p:spPr/>
        <p:txBody>
          <a:bodyPr/>
          <a:lstStyle/>
          <a:p>
            <a:fld id="{435D50FC-C65B-EA43-A311-D6C599D9AF37}" type="slidenum">
              <a:rPr lang="en-US" smtClean="0"/>
              <a:t>7</a:t>
            </a:fld>
            <a:endParaRPr lang="en-US"/>
          </a:p>
        </p:txBody>
      </p:sp>
    </p:spTree>
    <p:extLst>
      <p:ext uri="{BB962C8B-B14F-4D97-AF65-F5344CB8AC3E}">
        <p14:creationId xmlns:p14="http://schemas.microsoft.com/office/powerpoint/2010/main" val="2931848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graph shows the average weekly planned and actual hours of care provided to core ‘Older Adult and Physical</a:t>
            </a:r>
            <a:r>
              <a:rPr lang="en-GB" baseline="0" dirty="0" smtClean="0"/>
              <a:t> Disability’ service users (with most LD and MH service users removed) in Stirling</a:t>
            </a:r>
            <a:r>
              <a:rPr lang="en-GB" dirty="0" smtClean="0"/>
              <a:t> from April 2019 to October 2023. </a:t>
            </a:r>
          </a:p>
          <a:p>
            <a:endParaRPr lang="en-GB" dirty="0" smtClean="0"/>
          </a:p>
          <a:p>
            <a:r>
              <a:rPr lang="en-GB" dirty="0" smtClean="0"/>
              <a:t>The yellow line is average actual</a:t>
            </a:r>
            <a:r>
              <a:rPr lang="en-GB" baseline="0" dirty="0" smtClean="0"/>
              <a:t> hours of care per week and it shows that approx. 9.9 hours of care per person per week was supplied to a weekly average of 929 people during 2019 while over 11.1 hours o care per person per week was supplied to a weekly average of 868 people during 2023. </a:t>
            </a:r>
          </a:p>
          <a:p>
            <a:endParaRPr lang="en-GB" baseline="0" dirty="0" smtClean="0"/>
          </a:p>
          <a:p>
            <a:r>
              <a:rPr lang="en-GB" baseline="0" dirty="0" smtClean="0"/>
              <a:t>This aligns with the first two data slides shown above which estimate that there has been a 12% increase in care overall. </a:t>
            </a:r>
          </a:p>
          <a:p>
            <a:endParaRPr lang="en-GB" baseline="0" dirty="0" smtClean="0"/>
          </a:p>
          <a:p>
            <a:r>
              <a:rPr lang="en-GB" baseline="0" dirty="0" smtClean="0"/>
              <a:t>As mentioned previously further work is required to provide a similar analysis of the situation in Clackmannanshire. </a:t>
            </a:r>
          </a:p>
          <a:p>
            <a:endParaRPr lang="en-GB" baseline="0" dirty="0" smtClean="0"/>
          </a:p>
          <a:p>
            <a:r>
              <a:rPr lang="en-GB" baseline="0" dirty="0" smtClean="0"/>
              <a:t>Further Data analysis is also required across the LTC and STC bed use in both Clacks and Stirling as the other major area where Demand Management is likely to drive this work. </a:t>
            </a:r>
          </a:p>
        </p:txBody>
      </p:sp>
      <p:sp>
        <p:nvSpPr>
          <p:cNvPr id="4" name="Slide Number Placeholder 3"/>
          <p:cNvSpPr>
            <a:spLocks noGrp="1"/>
          </p:cNvSpPr>
          <p:nvPr>
            <p:ph type="sldNum" sz="quarter" idx="10"/>
          </p:nvPr>
        </p:nvSpPr>
        <p:spPr/>
        <p:txBody>
          <a:bodyPr/>
          <a:lstStyle/>
          <a:p>
            <a:fld id="{435D50FC-C65B-EA43-A311-D6C599D9AF37}" type="slidenum">
              <a:rPr lang="en-US" smtClean="0"/>
              <a:t>8</a:t>
            </a:fld>
            <a:endParaRPr lang="en-US"/>
          </a:p>
        </p:txBody>
      </p:sp>
    </p:spTree>
    <p:extLst>
      <p:ext uri="{BB962C8B-B14F-4D97-AF65-F5344CB8AC3E}">
        <p14:creationId xmlns:p14="http://schemas.microsoft.com/office/powerpoint/2010/main" val="395400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Key</a:t>
            </a:r>
            <a:r>
              <a:rPr lang="en-GB" baseline="0" dirty="0" smtClean="0"/>
              <a:t> points with this model include:</a:t>
            </a:r>
          </a:p>
          <a:p>
            <a:pPr marL="228600" indent="-228600">
              <a:buFont typeface="+mj-lt"/>
              <a:buAutoNum type="arabicPeriod"/>
            </a:pPr>
            <a:r>
              <a:rPr lang="en-GB" baseline="0" dirty="0" smtClean="0"/>
              <a:t>The model aims to deal with all incoming new referrals on a daily and weekly basis with no pending lists as the long term objective</a:t>
            </a:r>
          </a:p>
          <a:p>
            <a:pPr marL="228600" indent="-228600">
              <a:buFont typeface="+mj-lt"/>
              <a:buAutoNum type="arabicPeriod"/>
            </a:pPr>
            <a:r>
              <a:rPr lang="en-GB" baseline="0" dirty="0" smtClean="0"/>
              <a:t>The establishment of data collection and monitoring at all of the red nodes on the above process diagram – HSCP Data colleagues are working on establishing baseline information and methods to record it.</a:t>
            </a:r>
          </a:p>
          <a:p>
            <a:pPr marL="228600" indent="-228600">
              <a:buFont typeface="+mj-lt"/>
              <a:buAutoNum type="arabicPeriod"/>
            </a:pPr>
            <a:r>
              <a:rPr lang="en-GB" baseline="0" dirty="0" smtClean="0"/>
              <a:t>A dependant project sitting within the HSCP Strategic Planning &amp; Health Improvement section is the development of a ‘Signposting for Outcomes’ approach with third and community sector. This will maximise early and preventative access to, and use of, community opportunities that support people to maintain their independence.</a:t>
            </a:r>
          </a:p>
          <a:p>
            <a:pPr marL="228600" indent="-228600">
              <a:buFont typeface="+mj-lt"/>
              <a:buAutoNum type="arabicPeriod"/>
            </a:pPr>
            <a:r>
              <a:rPr lang="en-GB" baseline="0" dirty="0" smtClean="0"/>
              <a:t>Initial conversations about this diagram have identified there is a potential improvement where there is an additional link from urgent service into the weekly or a virtual hub to put in place alternatives to STC such as overnight care at home to avoid a STC admission and the associated risk of deconditioning and extended duration of stay due to lack of review or formal assessment.</a:t>
            </a:r>
          </a:p>
          <a:p>
            <a:pPr marL="228600" indent="-228600">
              <a:buFont typeface="+mj-lt"/>
              <a:buAutoNum type="arabicPeriod"/>
            </a:pPr>
            <a:r>
              <a:rPr lang="en-GB" baseline="0" dirty="0" smtClean="0"/>
              <a:t>Planning work will be carried out in Jan/Feb 24 with the aim of preparing the Front Door and Locality teams in both Clacks and Stirling to be able to make the transition to their version of this new process</a:t>
            </a:r>
          </a:p>
          <a:p>
            <a:pPr marL="228600" indent="-228600">
              <a:buFont typeface="+mj-lt"/>
              <a:buAutoNum type="arabicPeriod"/>
            </a:pPr>
            <a:r>
              <a:rPr lang="en-GB" baseline="0" dirty="0" smtClean="0"/>
              <a:t>During Jan 24 SOPs will be drafted up for each of the stages in the Front Door process and their interface with Reablement. Localities, and Urgent responses such as STC.</a:t>
            </a:r>
            <a:endParaRPr lang="en-GB" dirty="0"/>
          </a:p>
        </p:txBody>
      </p:sp>
      <p:sp>
        <p:nvSpPr>
          <p:cNvPr id="4" name="Slide Number Placeholder 3"/>
          <p:cNvSpPr>
            <a:spLocks noGrp="1"/>
          </p:cNvSpPr>
          <p:nvPr>
            <p:ph type="sldNum" sz="quarter" idx="10"/>
          </p:nvPr>
        </p:nvSpPr>
        <p:spPr/>
        <p:txBody>
          <a:bodyPr/>
          <a:lstStyle/>
          <a:p>
            <a:fld id="{435D50FC-C65B-EA43-A311-D6C599D9AF37}" type="slidenum">
              <a:rPr lang="en-US" smtClean="0"/>
              <a:t>9</a:t>
            </a:fld>
            <a:endParaRPr lang="en-US"/>
          </a:p>
        </p:txBody>
      </p:sp>
    </p:spTree>
    <p:extLst>
      <p:ext uri="{BB962C8B-B14F-4D97-AF65-F5344CB8AC3E}">
        <p14:creationId xmlns:p14="http://schemas.microsoft.com/office/powerpoint/2010/main" val="4261216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5AB0E-AE72-0640-B8A6-83383209E2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253840-D050-6F4F-83D3-9686173557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42AFE9-441B-874F-9231-B6FA92FE6B3A}"/>
              </a:ext>
            </a:extLst>
          </p:cNvPr>
          <p:cNvSpPr>
            <a:spLocks noGrp="1"/>
          </p:cNvSpPr>
          <p:nvPr>
            <p:ph type="dt" sz="half" idx="10"/>
          </p:nvPr>
        </p:nvSpPr>
        <p:spPr/>
        <p:txBody>
          <a:bodyPr/>
          <a:lstStyle/>
          <a:p>
            <a:fld id="{49CC4DB5-CEEB-A946-8975-9A3DAEC5E47F}" type="datetimeFigureOut">
              <a:rPr lang="en-US" smtClean="0"/>
              <a:t>1/25/2024</a:t>
            </a:fld>
            <a:endParaRPr lang="en-US"/>
          </a:p>
        </p:txBody>
      </p:sp>
      <p:sp>
        <p:nvSpPr>
          <p:cNvPr id="5" name="Footer Placeholder 4">
            <a:extLst>
              <a:ext uri="{FF2B5EF4-FFF2-40B4-BE49-F238E27FC236}">
                <a16:creationId xmlns:a16="http://schemas.microsoft.com/office/drawing/2014/main" id="{44DD54E2-795D-C94C-9117-16AA71C2CB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81779B-E265-2042-B84C-C5A60407724D}"/>
              </a:ext>
            </a:extLst>
          </p:cNvPr>
          <p:cNvSpPr>
            <a:spLocks noGrp="1"/>
          </p:cNvSpPr>
          <p:nvPr>
            <p:ph type="sldNum" sz="quarter" idx="12"/>
          </p:nvPr>
        </p:nvSpPr>
        <p:spPr/>
        <p:txBody>
          <a:bodyPr/>
          <a:lstStyle/>
          <a:p>
            <a:fld id="{A590A389-83C7-F44B-842E-5F22C9B2F02E}" type="slidenum">
              <a:rPr lang="en-US" smtClean="0"/>
              <a:t>‹#›</a:t>
            </a:fld>
            <a:endParaRPr lang="en-US"/>
          </a:p>
        </p:txBody>
      </p:sp>
    </p:spTree>
    <p:extLst>
      <p:ext uri="{BB962C8B-B14F-4D97-AF65-F5344CB8AC3E}">
        <p14:creationId xmlns:p14="http://schemas.microsoft.com/office/powerpoint/2010/main" val="2691445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10931-B56B-DE4B-A348-6A4DC3A00B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F94481-25CD-8D4C-9294-04E148CB858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842B26-FF06-5D43-9166-46C3F1FA8A72}"/>
              </a:ext>
            </a:extLst>
          </p:cNvPr>
          <p:cNvSpPr>
            <a:spLocks noGrp="1"/>
          </p:cNvSpPr>
          <p:nvPr>
            <p:ph type="dt" sz="half" idx="10"/>
          </p:nvPr>
        </p:nvSpPr>
        <p:spPr/>
        <p:txBody>
          <a:bodyPr/>
          <a:lstStyle/>
          <a:p>
            <a:fld id="{49CC4DB5-CEEB-A946-8975-9A3DAEC5E47F}" type="datetimeFigureOut">
              <a:rPr lang="en-US" smtClean="0"/>
              <a:t>1/25/2024</a:t>
            </a:fld>
            <a:endParaRPr lang="en-US"/>
          </a:p>
        </p:txBody>
      </p:sp>
      <p:sp>
        <p:nvSpPr>
          <p:cNvPr id="5" name="Footer Placeholder 4">
            <a:extLst>
              <a:ext uri="{FF2B5EF4-FFF2-40B4-BE49-F238E27FC236}">
                <a16:creationId xmlns:a16="http://schemas.microsoft.com/office/drawing/2014/main" id="{DFDDE3C5-2DCC-824F-96B1-A4CFAB0137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DAB737-EB03-7C4B-9AB2-60FDDCFEE04E}"/>
              </a:ext>
            </a:extLst>
          </p:cNvPr>
          <p:cNvSpPr>
            <a:spLocks noGrp="1"/>
          </p:cNvSpPr>
          <p:nvPr>
            <p:ph type="sldNum" sz="quarter" idx="12"/>
          </p:nvPr>
        </p:nvSpPr>
        <p:spPr/>
        <p:txBody>
          <a:bodyPr/>
          <a:lstStyle/>
          <a:p>
            <a:fld id="{A590A389-83C7-F44B-842E-5F22C9B2F02E}" type="slidenum">
              <a:rPr lang="en-US" smtClean="0"/>
              <a:t>‹#›</a:t>
            </a:fld>
            <a:endParaRPr lang="en-US"/>
          </a:p>
        </p:txBody>
      </p:sp>
    </p:spTree>
    <p:extLst>
      <p:ext uri="{BB962C8B-B14F-4D97-AF65-F5344CB8AC3E}">
        <p14:creationId xmlns:p14="http://schemas.microsoft.com/office/powerpoint/2010/main" val="2472848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955A12-CD57-4E4C-B90E-D97594F832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2EAE91-EFEE-C14B-A749-40B929A1740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31A685-DBA9-DD4C-AA65-1A42A9BEAA00}"/>
              </a:ext>
            </a:extLst>
          </p:cNvPr>
          <p:cNvSpPr>
            <a:spLocks noGrp="1"/>
          </p:cNvSpPr>
          <p:nvPr>
            <p:ph type="dt" sz="half" idx="10"/>
          </p:nvPr>
        </p:nvSpPr>
        <p:spPr/>
        <p:txBody>
          <a:bodyPr/>
          <a:lstStyle/>
          <a:p>
            <a:fld id="{49CC4DB5-CEEB-A946-8975-9A3DAEC5E47F}" type="datetimeFigureOut">
              <a:rPr lang="en-US" smtClean="0"/>
              <a:t>1/25/2024</a:t>
            </a:fld>
            <a:endParaRPr lang="en-US"/>
          </a:p>
        </p:txBody>
      </p:sp>
      <p:sp>
        <p:nvSpPr>
          <p:cNvPr id="5" name="Footer Placeholder 4">
            <a:extLst>
              <a:ext uri="{FF2B5EF4-FFF2-40B4-BE49-F238E27FC236}">
                <a16:creationId xmlns:a16="http://schemas.microsoft.com/office/drawing/2014/main" id="{A31B3FC5-EFDF-5842-B761-8DB4C97226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288B5C-57CB-894A-BE00-EC1E0286AA98}"/>
              </a:ext>
            </a:extLst>
          </p:cNvPr>
          <p:cNvSpPr>
            <a:spLocks noGrp="1"/>
          </p:cNvSpPr>
          <p:nvPr>
            <p:ph type="sldNum" sz="quarter" idx="12"/>
          </p:nvPr>
        </p:nvSpPr>
        <p:spPr/>
        <p:txBody>
          <a:bodyPr/>
          <a:lstStyle/>
          <a:p>
            <a:fld id="{A590A389-83C7-F44B-842E-5F22C9B2F02E}" type="slidenum">
              <a:rPr lang="en-US" smtClean="0"/>
              <a:t>‹#›</a:t>
            </a:fld>
            <a:endParaRPr lang="en-US"/>
          </a:p>
        </p:txBody>
      </p:sp>
    </p:spTree>
    <p:extLst>
      <p:ext uri="{BB962C8B-B14F-4D97-AF65-F5344CB8AC3E}">
        <p14:creationId xmlns:p14="http://schemas.microsoft.com/office/powerpoint/2010/main" val="1904981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98D07-2865-7144-9ADA-FA3D968ECD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19AA56-F33C-3E49-9D38-BCFD2C3DED5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26FA72-AC3D-F34F-8F2C-D95BBF521844}"/>
              </a:ext>
            </a:extLst>
          </p:cNvPr>
          <p:cNvSpPr>
            <a:spLocks noGrp="1"/>
          </p:cNvSpPr>
          <p:nvPr>
            <p:ph type="dt" sz="half" idx="10"/>
          </p:nvPr>
        </p:nvSpPr>
        <p:spPr/>
        <p:txBody>
          <a:bodyPr/>
          <a:lstStyle/>
          <a:p>
            <a:fld id="{49CC4DB5-CEEB-A946-8975-9A3DAEC5E47F}" type="datetimeFigureOut">
              <a:rPr lang="en-US" smtClean="0"/>
              <a:t>1/25/2024</a:t>
            </a:fld>
            <a:endParaRPr lang="en-US"/>
          </a:p>
        </p:txBody>
      </p:sp>
      <p:sp>
        <p:nvSpPr>
          <p:cNvPr id="5" name="Footer Placeholder 4">
            <a:extLst>
              <a:ext uri="{FF2B5EF4-FFF2-40B4-BE49-F238E27FC236}">
                <a16:creationId xmlns:a16="http://schemas.microsoft.com/office/drawing/2014/main" id="{5F36A448-FFD4-0E47-9F0B-007709EA70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DB74A6-C69A-FC42-B71C-0A798CCFA504}"/>
              </a:ext>
            </a:extLst>
          </p:cNvPr>
          <p:cNvSpPr>
            <a:spLocks noGrp="1"/>
          </p:cNvSpPr>
          <p:nvPr>
            <p:ph type="sldNum" sz="quarter" idx="12"/>
          </p:nvPr>
        </p:nvSpPr>
        <p:spPr/>
        <p:txBody>
          <a:bodyPr/>
          <a:lstStyle/>
          <a:p>
            <a:fld id="{A590A389-83C7-F44B-842E-5F22C9B2F02E}" type="slidenum">
              <a:rPr lang="en-US" smtClean="0"/>
              <a:t>‹#›</a:t>
            </a:fld>
            <a:endParaRPr lang="en-US"/>
          </a:p>
        </p:txBody>
      </p:sp>
    </p:spTree>
    <p:extLst>
      <p:ext uri="{BB962C8B-B14F-4D97-AF65-F5344CB8AC3E}">
        <p14:creationId xmlns:p14="http://schemas.microsoft.com/office/powerpoint/2010/main" val="3639594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9F93E-85D0-4B41-8551-F2A4CABE33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EB5856-2F06-304E-A632-23CAB1AE57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9806D81-AE56-114C-8726-0D3CA06105A1}"/>
              </a:ext>
            </a:extLst>
          </p:cNvPr>
          <p:cNvSpPr>
            <a:spLocks noGrp="1"/>
          </p:cNvSpPr>
          <p:nvPr>
            <p:ph type="dt" sz="half" idx="10"/>
          </p:nvPr>
        </p:nvSpPr>
        <p:spPr/>
        <p:txBody>
          <a:bodyPr/>
          <a:lstStyle/>
          <a:p>
            <a:fld id="{49CC4DB5-CEEB-A946-8975-9A3DAEC5E47F}" type="datetimeFigureOut">
              <a:rPr lang="en-US" smtClean="0"/>
              <a:t>1/25/2024</a:t>
            </a:fld>
            <a:endParaRPr lang="en-US"/>
          </a:p>
        </p:txBody>
      </p:sp>
      <p:sp>
        <p:nvSpPr>
          <p:cNvPr id="5" name="Footer Placeholder 4">
            <a:extLst>
              <a:ext uri="{FF2B5EF4-FFF2-40B4-BE49-F238E27FC236}">
                <a16:creationId xmlns:a16="http://schemas.microsoft.com/office/drawing/2014/main" id="{CE8C7A65-21C8-7D44-A17D-D7A9328D30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27BDD5-EE2E-424F-9A2E-B5C6034DAFA0}"/>
              </a:ext>
            </a:extLst>
          </p:cNvPr>
          <p:cNvSpPr>
            <a:spLocks noGrp="1"/>
          </p:cNvSpPr>
          <p:nvPr>
            <p:ph type="sldNum" sz="quarter" idx="12"/>
          </p:nvPr>
        </p:nvSpPr>
        <p:spPr/>
        <p:txBody>
          <a:bodyPr/>
          <a:lstStyle/>
          <a:p>
            <a:fld id="{A590A389-83C7-F44B-842E-5F22C9B2F02E}" type="slidenum">
              <a:rPr lang="en-US" smtClean="0"/>
              <a:t>‹#›</a:t>
            </a:fld>
            <a:endParaRPr lang="en-US"/>
          </a:p>
        </p:txBody>
      </p:sp>
    </p:spTree>
    <p:extLst>
      <p:ext uri="{BB962C8B-B14F-4D97-AF65-F5344CB8AC3E}">
        <p14:creationId xmlns:p14="http://schemas.microsoft.com/office/powerpoint/2010/main" val="1949932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7DA9-E184-F147-96D6-C8419FB928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84C60F-2449-7545-A7A3-DDDD269D45B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BC47CA-BEB5-9447-A404-A07951EF45B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89C6A8-F510-EE4B-B1BB-02EC2F3FF9F6}"/>
              </a:ext>
            </a:extLst>
          </p:cNvPr>
          <p:cNvSpPr>
            <a:spLocks noGrp="1"/>
          </p:cNvSpPr>
          <p:nvPr>
            <p:ph type="dt" sz="half" idx="10"/>
          </p:nvPr>
        </p:nvSpPr>
        <p:spPr/>
        <p:txBody>
          <a:bodyPr/>
          <a:lstStyle/>
          <a:p>
            <a:fld id="{49CC4DB5-CEEB-A946-8975-9A3DAEC5E47F}" type="datetimeFigureOut">
              <a:rPr lang="en-US" smtClean="0"/>
              <a:t>1/25/2024</a:t>
            </a:fld>
            <a:endParaRPr lang="en-US"/>
          </a:p>
        </p:txBody>
      </p:sp>
      <p:sp>
        <p:nvSpPr>
          <p:cNvPr id="6" name="Footer Placeholder 5">
            <a:extLst>
              <a:ext uri="{FF2B5EF4-FFF2-40B4-BE49-F238E27FC236}">
                <a16:creationId xmlns:a16="http://schemas.microsoft.com/office/drawing/2014/main" id="{2B35BA63-0550-2945-BF71-C5DDEDB826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8D8F85-20F8-1E47-B193-D3ACC3F0470A}"/>
              </a:ext>
            </a:extLst>
          </p:cNvPr>
          <p:cNvSpPr>
            <a:spLocks noGrp="1"/>
          </p:cNvSpPr>
          <p:nvPr>
            <p:ph type="sldNum" sz="quarter" idx="12"/>
          </p:nvPr>
        </p:nvSpPr>
        <p:spPr/>
        <p:txBody>
          <a:bodyPr/>
          <a:lstStyle/>
          <a:p>
            <a:fld id="{A590A389-83C7-F44B-842E-5F22C9B2F02E}" type="slidenum">
              <a:rPr lang="en-US" smtClean="0"/>
              <a:t>‹#›</a:t>
            </a:fld>
            <a:endParaRPr lang="en-US"/>
          </a:p>
        </p:txBody>
      </p:sp>
    </p:spTree>
    <p:extLst>
      <p:ext uri="{BB962C8B-B14F-4D97-AF65-F5344CB8AC3E}">
        <p14:creationId xmlns:p14="http://schemas.microsoft.com/office/powerpoint/2010/main" val="1412756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D4F27-42A0-C14B-B1FE-C8653538DC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8FBF80E-752A-EB4C-AC7D-5C0FE22D99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B90D7AF-967F-2149-A81E-1FB0F352B32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D88D3B-EBDF-884E-B53E-09EDEAF512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450110B-D149-D547-B635-78EC23BC701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63D039-5623-354B-AE86-E3A92CA59EC4}"/>
              </a:ext>
            </a:extLst>
          </p:cNvPr>
          <p:cNvSpPr>
            <a:spLocks noGrp="1"/>
          </p:cNvSpPr>
          <p:nvPr>
            <p:ph type="dt" sz="half" idx="10"/>
          </p:nvPr>
        </p:nvSpPr>
        <p:spPr/>
        <p:txBody>
          <a:bodyPr/>
          <a:lstStyle/>
          <a:p>
            <a:fld id="{49CC4DB5-CEEB-A946-8975-9A3DAEC5E47F}" type="datetimeFigureOut">
              <a:rPr lang="en-US" smtClean="0"/>
              <a:t>1/25/2024</a:t>
            </a:fld>
            <a:endParaRPr lang="en-US"/>
          </a:p>
        </p:txBody>
      </p:sp>
      <p:sp>
        <p:nvSpPr>
          <p:cNvPr id="8" name="Footer Placeholder 7">
            <a:extLst>
              <a:ext uri="{FF2B5EF4-FFF2-40B4-BE49-F238E27FC236}">
                <a16:creationId xmlns:a16="http://schemas.microsoft.com/office/drawing/2014/main" id="{D3197D4A-8AE9-3743-BB1D-1BBC4CA55E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DAD179-613B-A04A-82EC-192DA7F772EB}"/>
              </a:ext>
            </a:extLst>
          </p:cNvPr>
          <p:cNvSpPr>
            <a:spLocks noGrp="1"/>
          </p:cNvSpPr>
          <p:nvPr>
            <p:ph type="sldNum" sz="quarter" idx="12"/>
          </p:nvPr>
        </p:nvSpPr>
        <p:spPr/>
        <p:txBody>
          <a:bodyPr/>
          <a:lstStyle/>
          <a:p>
            <a:fld id="{A590A389-83C7-F44B-842E-5F22C9B2F02E}" type="slidenum">
              <a:rPr lang="en-US" smtClean="0"/>
              <a:t>‹#›</a:t>
            </a:fld>
            <a:endParaRPr lang="en-US"/>
          </a:p>
        </p:txBody>
      </p:sp>
    </p:spTree>
    <p:extLst>
      <p:ext uri="{BB962C8B-B14F-4D97-AF65-F5344CB8AC3E}">
        <p14:creationId xmlns:p14="http://schemas.microsoft.com/office/powerpoint/2010/main" val="3743483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446C0-453D-A541-BC85-FB8B4C8B80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DC9736-73CF-8445-A71A-B3A790F2D6BF}"/>
              </a:ext>
            </a:extLst>
          </p:cNvPr>
          <p:cNvSpPr>
            <a:spLocks noGrp="1"/>
          </p:cNvSpPr>
          <p:nvPr>
            <p:ph type="dt" sz="half" idx="10"/>
          </p:nvPr>
        </p:nvSpPr>
        <p:spPr/>
        <p:txBody>
          <a:bodyPr/>
          <a:lstStyle/>
          <a:p>
            <a:fld id="{49CC4DB5-CEEB-A946-8975-9A3DAEC5E47F}" type="datetimeFigureOut">
              <a:rPr lang="en-US" smtClean="0"/>
              <a:t>1/25/2024</a:t>
            </a:fld>
            <a:endParaRPr lang="en-US"/>
          </a:p>
        </p:txBody>
      </p:sp>
      <p:sp>
        <p:nvSpPr>
          <p:cNvPr id="4" name="Footer Placeholder 3">
            <a:extLst>
              <a:ext uri="{FF2B5EF4-FFF2-40B4-BE49-F238E27FC236}">
                <a16:creationId xmlns:a16="http://schemas.microsoft.com/office/drawing/2014/main" id="{C07493D1-757C-1840-B5C2-CEEF37B9F5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BE20647-5012-1C4B-B3F8-AE673D79E2CB}"/>
              </a:ext>
            </a:extLst>
          </p:cNvPr>
          <p:cNvSpPr>
            <a:spLocks noGrp="1"/>
          </p:cNvSpPr>
          <p:nvPr>
            <p:ph type="sldNum" sz="quarter" idx="12"/>
          </p:nvPr>
        </p:nvSpPr>
        <p:spPr/>
        <p:txBody>
          <a:bodyPr/>
          <a:lstStyle/>
          <a:p>
            <a:fld id="{A590A389-83C7-F44B-842E-5F22C9B2F02E}" type="slidenum">
              <a:rPr lang="en-US" smtClean="0"/>
              <a:t>‹#›</a:t>
            </a:fld>
            <a:endParaRPr lang="en-US"/>
          </a:p>
        </p:txBody>
      </p:sp>
    </p:spTree>
    <p:extLst>
      <p:ext uri="{BB962C8B-B14F-4D97-AF65-F5344CB8AC3E}">
        <p14:creationId xmlns:p14="http://schemas.microsoft.com/office/powerpoint/2010/main" val="3073695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874931-F533-814A-9BA6-7FA0A1FAE940}"/>
              </a:ext>
            </a:extLst>
          </p:cNvPr>
          <p:cNvSpPr>
            <a:spLocks noGrp="1"/>
          </p:cNvSpPr>
          <p:nvPr>
            <p:ph type="dt" sz="half" idx="10"/>
          </p:nvPr>
        </p:nvSpPr>
        <p:spPr/>
        <p:txBody>
          <a:bodyPr/>
          <a:lstStyle/>
          <a:p>
            <a:fld id="{49CC4DB5-CEEB-A946-8975-9A3DAEC5E47F}" type="datetimeFigureOut">
              <a:rPr lang="en-US" smtClean="0"/>
              <a:t>1/25/2024</a:t>
            </a:fld>
            <a:endParaRPr lang="en-US"/>
          </a:p>
        </p:txBody>
      </p:sp>
      <p:sp>
        <p:nvSpPr>
          <p:cNvPr id="3" name="Footer Placeholder 2">
            <a:extLst>
              <a:ext uri="{FF2B5EF4-FFF2-40B4-BE49-F238E27FC236}">
                <a16:creationId xmlns:a16="http://schemas.microsoft.com/office/drawing/2014/main" id="{8ED0E62D-BEE5-5448-B6EA-CF7BC1DB23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4A163C-8D68-1744-9221-055C768B1B9C}"/>
              </a:ext>
            </a:extLst>
          </p:cNvPr>
          <p:cNvSpPr>
            <a:spLocks noGrp="1"/>
          </p:cNvSpPr>
          <p:nvPr>
            <p:ph type="sldNum" sz="quarter" idx="12"/>
          </p:nvPr>
        </p:nvSpPr>
        <p:spPr/>
        <p:txBody>
          <a:bodyPr/>
          <a:lstStyle/>
          <a:p>
            <a:fld id="{A590A389-83C7-F44B-842E-5F22C9B2F02E}" type="slidenum">
              <a:rPr lang="en-US" smtClean="0"/>
              <a:t>‹#›</a:t>
            </a:fld>
            <a:endParaRPr lang="en-US"/>
          </a:p>
        </p:txBody>
      </p:sp>
    </p:spTree>
    <p:extLst>
      <p:ext uri="{BB962C8B-B14F-4D97-AF65-F5344CB8AC3E}">
        <p14:creationId xmlns:p14="http://schemas.microsoft.com/office/powerpoint/2010/main" val="1904891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0132A-6BEA-B548-A39D-2A3BFD6C33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303830-A4D7-2849-B360-AEAD2B8F07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CB13F39-7D17-454D-8E08-DB28868BB6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4251C1-F5B3-9A45-9DBB-DBF8EB0BA53B}"/>
              </a:ext>
            </a:extLst>
          </p:cNvPr>
          <p:cNvSpPr>
            <a:spLocks noGrp="1"/>
          </p:cNvSpPr>
          <p:nvPr>
            <p:ph type="dt" sz="half" idx="10"/>
          </p:nvPr>
        </p:nvSpPr>
        <p:spPr/>
        <p:txBody>
          <a:bodyPr/>
          <a:lstStyle/>
          <a:p>
            <a:fld id="{49CC4DB5-CEEB-A946-8975-9A3DAEC5E47F}" type="datetimeFigureOut">
              <a:rPr lang="en-US" smtClean="0"/>
              <a:t>1/25/2024</a:t>
            </a:fld>
            <a:endParaRPr lang="en-US"/>
          </a:p>
        </p:txBody>
      </p:sp>
      <p:sp>
        <p:nvSpPr>
          <p:cNvPr id="6" name="Footer Placeholder 5">
            <a:extLst>
              <a:ext uri="{FF2B5EF4-FFF2-40B4-BE49-F238E27FC236}">
                <a16:creationId xmlns:a16="http://schemas.microsoft.com/office/drawing/2014/main" id="{61F80237-4C78-C948-A340-95ADCAB22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0098DD-C819-2144-8AAC-9ADCDA2910DE}"/>
              </a:ext>
            </a:extLst>
          </p:cNvPr>
          <p:cNvSpPr>
            <a:spLocks noGrp="1"/>
          </p:cNvSpPr>
          <p:nvPr>
            <p:ph type="sldNum" sz="quarter" idx="12"/>
          </p:nvPr>
        </p:nvSpPr>
        <p:spPr/>
        <p:txBody>
          <a:bodyPr/>
          <a:lstStyle/>
          <a:p>
            <a:fld id="{A590A389-83C7-F44B-842E-5F22C9B2F02E}" type="slidenum">
              <a:rPr lang="en-US" smtClean="0"/>
              <a:t>‹#›</a:t>
            </a:fld>
            <a:endParaRPr lang="en-US"/>
          </a:p>
        </p:txBody>
      </p:sp>
    </p:spTree>
    <p:extLst>
      <p:ext uri="{BB962C8B-B14F-4D97-AF65-F5344CB8AC3E}">
        <p14:creationId xmlns:p14="http://schemas.microsoft.com/office/powerpoint/2010/main" val="461715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3E622-8E58-C24A-95A9-89BFDEDB82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1C1E24-CB67-FF40-A81E-C0CB202B95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6D3BDA-309A-5E47-B7D4-D33FF4AB7F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1CDBA7-4377-104C-AE86-6E820E585884}"/>
              </a:ext>
            </a:extLst>
          </p:cNvPr>
          <p:cNvSpPr>
            <a:spLocks noGrp="1"/>
          </p:cNvSpPr>
          <p:nvPr>
            <p:ph type="dt" sz="half" idx="10"/>
          </p:nvPr>
        </p:nvSpPr>
        <p:spPr/>
        <p:txBody>
          <a:bodyPr/>
          <a:lstStyle/>
          <a:p>
            <a:fld id="{49CC4DB5-CEEB-A946-8975-9A3DAEC5E47F}" type="datetimeFigureOut">
              <a:rPr lang="en-US" smtClean="0"/>
              <a:t>1/25/2024</a:t>
            </a:fld>
            <a:endParaRPr lang="en-US"/>
          </a:p>
        </p:txBody>
      </p:sp>
      <p:sp>
        <p:nvSpPr>
          <p:cNvPr id="6" name="Footer Placeholder 5">
            <a:extLst>
              <a:ext uri="{FF2B5EF4-FFF2-40B4-BE49-F238E27FC236}">
                <a16:creationId xmlns:a16="http://schemas.microsoft.com/office/drawing/2014/main" id="{89B6FD12-8CA7-7848-9FCD-8E888C7A0A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DFCE34-6207-F846-900C-4582E88FA652}"/>
              </a:ext>
            </a:extLst>
          </p:cNvPr>
          <p:cNvSpPr>
            <a:spLocks noGrp="1"/>
          </p:cNvSpPr>
          <p:nvPr>
            <p:ph type="sldNum" sz="quarter" idx="12"/>
          </p:nvPr>
        </p:nvSpPr>
        <p:spPr/>
        <p:txBody>
          <a:bodyPr/>
          <a:lstStyle/>
          <a:p>
            <a:fld id="{A590A389-83C7-F44B-842E-5F22C9B2F02E}" type="slidenum">
              <a:rPr lang="en-US" smtClean="0"/>
              <a:t>‹#›</a:t>
            </a:fld>
            <a:endParaRPr lang="en-US"/>
          </a:p>
        </p:txBody>
      </p:sp>
    </p:spTree>
    <p:extLst>
      <p:ext uri="{BB962C8B-B14F-4D97-AF65-F5344CB8AC3E}">
        <p14:creationId xmlns:p14="http://schemas.microsoft.com/office/powerpoint/2010/main" val="1720605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9CFFFB-51EE-864E-9EAC-D021C5091D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E57F49-3B0B-C044-A4A9-F064929DF8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86D7AB-25BE-8248-A93F-9ACADB5530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CC4DB5-CEEB-A946-8975-9A3DAEC5E47F}" type="datetimeFigureOut">
              <a:rPr lang="en-US" smtClean="0"/>
              <a:t>1/25/2024</a:t>
            </a:fld>
            <a:endParaRPr lang="en-US"/>
          </a:p>
        </p:txBody>
      </p:sp>
      <p:sp>
        <p:nvSpPr>
          <p:cNvPr id="5" name="Footer Placeholder 4">
            <a:extLst>
              <a:ext uri="{FF2B5EF4-FFF2-40B4-BE49-F238E27FC236}">
                <a16:creationId xmlns:a16="http://schemas.microsoft.com/office/drawing/2014/main" id="{0598C24B-5BC6-D943-AC77-6ECF0909F2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CD6CB8-0925-1748-AC95-47CBA321A5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90A389-83C7-F44B-842E-5F22C9B2F02E}" type="slidenum">
              <a:rPr lang="en-US" smtClean="0"/>
              <a:t>‹#›</a:t>
            </a:fld>
            <a:endParaRPr lang="en-US"/>
          </a:p>
        </p:txBody>
      </p:sp>
    </p:spTree>
    <p:extLst>
      <p:ext uri="{BB962C8B-B14F-4D97-AF65-F5344CB8AC3E}">
        <p14:creationId xmlns:p14="http://schemas.microsoft.com/office/powerpoint/2010/main" val="1708627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3.jpg"/><Relationship Id="rId7" Type="http://schemas.openxmlformats.org/officeDocument/2006/relationships/image" Target="../media/image2.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emf"/></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5.png"/><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CE2C33-D466-CC41-BB1D-3F171AD5DD21}"/>
              </a:ext>
            </a:extLst>
          </p:cNvPr>
          <p:cNvPicPr>
            <a:picLocks noChangeAspect="1"/>
          </p:cNvPicPr>
          <p:nvPr/>
        </p:nvPicPr>
        <p:blipFill>
          <a:blip r:embed="rId3"/>
          <a:stretch>
            <a:fillRect/>
          </a:stretch>
        </p:blipFill>
        <p:spPr>
          <a:xfrm>
            <a:off x="938892" y="679261"/>
            <a:ext cx="3883629" cy="945432"/>
          </a:xfrm>
          <a:prstGeom prst="rect">
            <a:avLst/>
          </a:prstGeom>
        </p:spPr>
      </p:pic>
      <p:sp>
        <p:nvSpPr>
          <p:cNvPr id="10" name="Rectangle 9">
            <a:extLst>
              <a:ext uri="{FF2B5EF4-FFF2-40B4-BE49-F238E27FC236}">
                <a16:creationId xmlns:a16="http://schemas.microsoft.com/office/drawing/2014/main" id="{5CE39635-F2DE-4848-891E-DF904E182041}"/>
              </a:ext>
            </a:extLst>
          </p:cNvPr>
          <p:cNvSpPr/>
          <p:nvPr/>
        </p:nvSpPr>
        <p:spPr>
          <a:xfrm>
            <a:off x="1" y="2090057"/>
            <a:ext cx="12192000" cy="3587262"/>
          </a:xfrm>
          <a:prstGeom prst="rect">
            <a:avLst/>
          </a:prstGeom>
          <a:solidFill>
            <a:srgbClr val="00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0F967CC-A8D1-284E-ACD6-AF33F897967A}"/>
              </a:ext>
            </a:extLst>
          </p:cNvPr>
          <p:cNvSpPr txBox="1"/>
          <p:nvPr/>
        </p:nvSpPr>
        <p:spPr>
          <a:xfrm>
            <a:off x="363942" y="2090057"/>
            <a:ext cx="11464118" cy="4247317"/>
          </a:xfrm>
          <a:prstGeom prst="rect">
            <a:avLst/>
          </a:prstGeom>
          <a:noFill/>
        </p:spPr>
        <p:txBody>
          <a:bodyPr wrap="square" rtlCol="0">
            <a:spAutoFit/>
          </a:bodyPr>
          <a:lstStyle/>
          <a:p>
            <a:pPr algn="ctr"/>
            <a:r>
              <a:rPr lang="en-US" sz="5400" dirty="0" smtClean="0">
                <a:solidFill>
                  <a:schemeClr val="bg1"/>
                </a:solidFill>
                <a:latin typeface="+mj-lt"/>
              </a:rPr>
              <a:t>Right Care Right Time Programme</a:t>
            </a:r>
            <a:endParaRPr lang="en-US" sz="3600" dirty="0" smtClean="0">
              <a:solidFill>
                <a:schemeClr val="bg1"/>
              </a:solidFill>
              <a:latin typeface="+mj-lt"/>
            </a:endParaRPr>
          </a:p>
          <a:p>
            <a:pPr algn="ctr"/>
            <a:r>
              <a:rPr lang="en-US" sz="3600" dirty="0" smtClean="0">
                <a:solidFill>
                  <a:schemeClr val="bg1"/>
                </a:solidFill>
                <a:latin typeface="+mj-lt"/>
              </a:rPr>
              <a:t>Maxine Ward – Head of Community Health &amp; Care</a:t>
            </a:r>
          </a:p>
          <a:p>
            <a:pPr algn="ctr"/>
            <a:r>
              <a:rPr lang="en-US" sz="3600" dirty="0" smtClean="0">
                <a:solidFill>
                  <a:schemeClr val="bg1"/>
                </a:solidFill>
                <a:latin typeface="+mj-lt"/>
              </a:rPr>
              <a:t>Terry O’Gorman – Locality Manager</a:t>
            </a:r>
          </a:p>
          <a:p>
            <a:pPr algn="ctr"/>
            <a:r>
              <a:rPr lang="en-US" sz="3600" dirty="0" smtClean="0">
                <a:solidFill>
                  <a:schemeClr val="bg1"/>
                </a:solidFill>
                <a:latin typeface="+mj-lt"/>
              </a:rPr>
              <a:t>David Niven – Adult Social Care Portfolio Lead</a:t>
            </a:r>
          </a:p>
          <a:p>
            <a:pPr algn="ctr"/>
            <a:endParaRPr lang="en-US" sz="3600" dirty="0">
              <a:solidFill>
                <a:schemeClr val="bg1"/>
              </a:solidFill>
              <a:latin typeface="+mj-lt"/>
            </a:endParaRPr>
          </a:p>
          <a:p>
            <a:pPr algn="ctr"/>
            <a:r>
              <a:rPr lang="en-US" sz="3600" dirty="0" smtClean="0">
                <a:solidFill>
                  <a:schemeClr val="bg1"/>
                </a:solidFill>
                <a:latin typeface="+mj-lt"/>
              </a:rPr>
              <a:t>Community Health &amp; Care Workforce Events – 23/24 Jan2024 2023 </a:t>
            </a:r>
          </a:p>
        </p:txBody>
      </p:sp>
      <p:pic>
        <p:nvPicPr>
          <p:cNvPr id="3" name="Picture 2">
            <a:extLst>
              <a:ext uri="{FF2B5EF4-FFF2-40B4-BE49-F238E27FC236}">
                <a16:creationId xmlns:a16="http://schemas.microsoft.com/office/drawing/2014/main" id="{0008C847-38A0-E442-BF12-6F7626E25F60}"/>
              </a:ext>
            </a:extLst>
          </p:cNvPr>
          <p:cNvPicPr>
            <a:picLocks noChangeAspect="1"/>
          </p:cNvPicPr>
          <p:nvPr/>
        </p:nvPicPr>
        <p:blipFill>
          <a:blip r:embed="rId4"/>
          <a:stretch>
            <a:fillRect/>
          </a:stretch>
        </p:blipFill>
        <p:spPr>
          <a:xfrm>
            <a:off x="7976275" y="5867352"/>
            <a:ext cx="3883629" cy="814801"/>
          </a:xfrm>
          <a:prstGeom prst="rect">
            <a:avLst/>
          </a:prstGeom>
        </p:spPr>
      </p:pic>
    </p:spTree>
    <p:extLst>
      <p:ext uri="{BB962C8B-B14F-4D97-AF65-F5344CB8AC3E}">
        <p14:creationId xmlns:p14="http://schemas.microsoft.com/office/powerpoint/2010/main" val="794071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E65C358-6D90-3941-9FF2-896D7EC4AC30}"/>
              </a:ext>
            </a:extLst>
          </p:cNvPr>
          <p:cNvPicPr>
            <a:picLocks noChangeAspect="1"/>
          </p:cNvPicPr>
          <p:nvPr/>
        </p:nvPicPr>
        <p:blipFill>
          <a:blip r:embed="rId3"/>
          <a:stretch>
            <a:fillRect/>
          </a:stretch>
        </p:blipFill>
        <p:spPr>
          <a:xfrm>
            <a:off x="0" y="857484"/>
            <a:ext cx="12228770" cy="740203"/>
          </a:xfrm>
          <a:prstGeom prst="rect">
            <a:avLst/>
          </a:prstGeom>
        </p:spPr>
      </p:pic>
      <p:sp>
        <p:nvSpPr>
          <p:cNvPr id="6" name="TextBox 5">
            <a:extLst>
              <a:ext uri="{FF2B5EF4-FFF2-40B4-BE49-F238E27FC236}">
                <a16:creationId xmlns:a16="http://schemas.microsoft.com/office/drawing/2014/main" id="{5079DA50-5AD8-BC43-87BF-E4E9968450B2}"/>
              </a:ext>
            </a:extLst>
          </p:cNvPr>
          <p:cNvSpPr txBox="1"/>
          <p:nvPr/>
        </p:nvSpPr>
        <p:spPr>
          <a:xfrm>
            <a:off x="122830" y="961108"/>
            <a:ext cx="11846257" cy="523220"/>
          </a:xfrm>
          <a:prstGeom prst="rect">
            <a:avLst/>
          </a:prstGeom>
          <a:noFill/>
        </p:spPr>
        <p:txBody>
          <a:bodyPr wrap="square" rtlCol="0">
            <a:spAutoFit/>
          </a:bodyPr>
          <a:lstStyle/>
          <a:p>
            <a:r>
              <a:rPr lang="en-GB" sz="2800" dirty="0" smtClean="0">
                <a:solidFill>
                  <a:schemeClr val="bg1"/>
                </a:solidFill>
                <a:latin typeface="+mj-lt"/>
              </a:rPr>
              <a:t>Programme Management </a:t>
            </a:r>
            <a:r>
              <a:rPr lang="en-GB" sz="2800" dirty="0">
                <a:solidFill>
                  <a:schemeClr val="bg1"/>
                </a:solidFill>
                <a:latin typeface="+mj-lt"/>
              </a:rPr>
              <a:t>Approach and Projects within </a:t>
            </a:r>
            <a:r>
              <a:rPr lang="en-GB" sz="2800" dirty="0" smtClean="0">
                <a:solidFill>
                  <a:schemeClr val="bg1"/>
                </a:solidFill>
                <a:latin typeface="+mj-lt"/>
              </a:rPr>
              <a:t>it:</a:t>
            </a:r>
            <a:endParaRPr lang="en-GB" sz="2800" dirty="0">
              <a:solidFill>
                <a:schemeClr val="bg1"/>
              </a:solidFill>
              <a:latin typeface="+mj-lt"/>
            </a:endParaRPr>
          </a:p>
        </p:txBody>
      </p:sp>
      <p:pic>
        <p:nvPicPr>
          <p:cNvPr id="8" name="Picture 7">
            <a:extLst>
              <a:ext uri="{FF2B5EF4-FFF2-40B4-BE49-F238E27FC236}">
                <a16:creationId xmlns:a16="http://schemas.microsoft.com/office/drawing/2014/main" id="{83637706-E8E6-CD47-B106-F60A8A58A6FF}"/>
              </a:ext>
            </a:extLst>
          </p:cNvPr>
          <p:cNvPicPr>
            <a:picLocks noChangeAspect="1"/>
          </p:cNvPicPr>
          <p:nvPr/>
        </p:nvPicPr>
        <p:blipFill>
          <a:blip r:embed="rId4"/>
          <a:stretch>
            <a:fillRect/>
          </a:stretch>
        </p:blipFill>
        <p:spPr>
          <a:xfrm>
            <a:off x="8943033" y="3620705"/>
            <a:ext cx="3505131" cy="3646277"/>
          </a:xfrm>
          <a:prstGeom prst="rect">
            <a:avLst/>
          </a:prstGeom>
        </p:spPr>
      </p:pic>
      <p:pic>
        <p:nvPicPr>
          <p:cNvPr id="4" name="Picture 3"/>
          <p:cNvPicPr>
            <a:picLocks noChangeAspect="1"/>
          </p:cNvPicPr>
          <p:nvPr/>
        </p:nvPicPr>
        <p:blipFill>
          <a:blip r:embed="rId5"/>
          <a:stretch>
            <a:fillRect/>
          </a:stretch>
        </p:blipFill>
        <p:spPr>
          <a:xfrm>
            <a:off x="122831" y="180260"/>
            <a:ext cx="2180532" cy="534008"/>
          </a:xfrm>
          <a:prstGeom prst="rect">
            <a:avLst/>
          </a:prstGeom>
        </p:spPr>
      </p:pic>
      <p:pic>
        <p:nvPicPr>
          <p:cNvPr id="3" name="Picture 2"/>
          <p:cNvPicPr>
            <a:picLocks noChangeAspect="1"/>
          </p:cNvPicPr>
          <p:nvPr/>
        </p:nvPicPr>
        <p:blipFill>
          <a:blip r:embed="rId6"/>
          <a:stretch>
            <a:fillRect/>
          </a:stretch>
        </p:blipFill>
        <p:spPr>
          <a:xfrm>
            <a:off x="8187070" y="1845619"/>
            <a:ext cx="4004930" cy="4659789"/>
          </a:xfrm>
          <a:prstGeom prst="rect">
            <a:avLst/>
          </a:prstGeom>
        </p:spPr>
      </p:pic>
      <p:sp>
        <p:nvSpPr>
          <p:cNvPr id="2" name="TextBox 1"/>
          <p:cNvSpPr txBox="1"/>
          <p:nvPr/>
        </p:nvSpPr>
        <p:spPr>
          <a:xfrm>
            <a:off x="250515" y="1981829"/>
            <a:ext cx="7936555" cy="4524315"/>
          </a:xfrm>
          <a:prstGeom prst="rect">
            <a:avLst/>
          </a:prstGeom>
          <a:noFill/>
        </p:spPr>
        <p:txBody>
          <a:bodyPr wrap="square" rtlCol="0">
            <a:spAutoFit/>
          </a:bodyPr>
          <a:lstStyle/>
          <a:p>
            <a:r>
              <a:rPr lang="en-GB" sz="2400" dirty="0" smtClean="0"/>
              <a:t>A Programme Management approach is used to deliver outcomes and benefits through the management of a suite of interconnected projects in a flexible and responsive manner. It focusses on aligning with strategic objectives, managing interdependencies, optimising resource use to maximise impact, and the active management of risk and change.</a:t>
            </a:r>
          </a:p>
          <a:p>
            <a:endParaRPr lang="en-GB" sz="2400" dirty="0"/>
          </a:p>
          <a:p>
            <a:r>
              <a:rPr lang="en-GB" sz="2400" dirty="0" smtClean="0"/>
              <a:t>Stakeholder Engagement and Communications are crucial to an effective programme management approach. Meetings such as this are important components of early stage programme development and refinement and your feedback and ideas are really welcome.</a:t>
            </a:r>
          </a:p>
        </p:txBody>
      </p:sp>
    </p:spTree>
    <p:extLst>
      <p:ext uri="{BB962C8B-B14F-4D97-AF65-F5344CB8AC3E}">
        <p14:creationId xmlns:p14="http://schemas.microsoft.com/office/powerpoint/2010/main" val="10428805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637706-E8E6-CD47-B106-F60A8A58A6FF}"/>
              </a:ext>
            </a:extLst>
          </p:cNvPr>
          <p:cNvPicPr>
            <a:picLocks noChangeAspect="1"/>
          </p:cNvPicPr>
          <p:nvPr/>
        </p:nvPicPr>
        <p:blipFill>
          <a:blip r:embed="rId3"/>
          <a:stretch>
            <a:fillRect/>
          </a:stretch>
        </p:blipFill>
        <p:spPr>
          <a:xfrm>
            <a:off x="8943033" y="3620705"/>
            <a:ext cx="3505131" cy="3646277"/>
          </a:xfrm>
          <a:prstGeom prst="rect">
            <a:avLst/>
          </a:prstGeom>
        </p:spPr>
      </p:pic>
      <p:pic>
        <p:nvPicPr>
          <p:cNvPr id="15" name="Picture 14">
            <a:extLst>
              <a:ext uri="{FF2B5EF4-FFF2-40B4-BE49-F238E27FC236}">
                <a16:creationId xmlns:a16="http://schemas.microsoft.com/office/drawing/2014/main" id="{7E65C358-6D90-3941-9FF2-896D7EC4AC30}"/>
              </a:ext>
            </a:extLst>
          </p:cNvPr>
          <p:cNvPicPr>
            <a:picLocks noChangeAspect="1"/>
          </p:cNvPicPr>
          <p:nvPr/>
        </p:nvPicPr>
        <p:blipFill>
          <a:blip r:embed="rId4"/>
          <a:stretch>
            <a:fillRect/>
          </a:stretch>
        </p:blipFill>
        <p:spPr>
          <a:xfrm>
            <a:off x="0" y="857484"/>
            <a:ext cx="12228770" cy="740203"/>
          </a:xfrm>
          <a:prstGeom prst="rect">
            <a:avLst/>
          </a:prstGeom>
        </p:spPr>
      </p:pic>
      <p:sp>
        <p:nvSpPr>
          <p:cNvPr id="6" name="TextBox 5">
            <a:extLst>
              <a:ext uri="{FF2B5EF4-FFF2-40B4-BE49-F238E27FC236}">
                <a16:creationId xmlns:a16="http://schemas.microsoft.com/office/drawing/2014/main" id="{5079DA50-5AD8-BC43-87BF-E4E9968450B2}"/>
              </a:ext>
            </a:extLst>
          </p:cNvPr>
          <p:cNvSpPr txBox="1"/>
          <p:nvPr/>
        </p:nvSpPr>
        <p:spPr>
          <a:xfrm>
            <a:off x="122830" y="961108"/>
            <a:ext cx="11846257" cy="523220"/>
          </a:xfrm>
          <a:prstGeom prst="rect">
            <a:avLst/>
          </a:prstGeom>
          <a:noFill/>
        </p:spPr>
        <p:txBody>
          <a:bodyPr wrap="square" rtlCol="0">
            <a:spAutoFit/>
          </a:bodyPr>
          <a:lstStyle/>
          <a:p>
            <a:r>
              <a:rPr lang="en-GB" sz="2800" dirty="0">
                <a:solidFill>
                  <a:schemeClr val="bg1"/>
                </a:solidFill>
              </a:rPr>
              <a:t>Programme Management Approach and Projects within it:</a:t>
            </a:r>
          </a:p>
        </p:txBody>
      </p:sp>
      <p:pic>
        <p:nvPicPr>
          <p:cNvPr id="4" name="Picture 3"/>
          <p:cNvPicPr>
            <a:picLocks noChangeAspect="1"/>
          </p:cNvPicPr>
          <p:nvPr/>
        </p:nvPicPr>
        <p:blipFill>
          <a:blip r:embed="rId5"/>
          <a:stretch>
            <a:fillRect/>
          </a:stretch>
        </p:blipFill>
        <p:spPr>
          <a:xfrm>
            <a:off x="122831" y="180260"/>
            <a:ext cx="2180532" cy="534008"/>
          </a:xfrm>
          <a:prstGeom prst="rect">
            <a:avLst/>
          </a:prstGeom>
        </p:spPr>
      </p:pic>
      <p:sp>
        <p:nvSpPr>
          <p:cNvPr id="3" name="Rounded Rectangle 2"/>
          <p:cNvSpPr/>
          <p:nvPr/>
        </p:nvSpPr>
        <p:spPr>
          <a:xfrm>
            <a:off x="1718507" y="1875550"/>
            <a:ext cx="8654902" cy="51677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Right Care Right Time Programme – Projects and Dependencies</a:t>
            </a:r>
            <a:endParaRPr lang="en-GB" dirty="0"/>
          </a:p>
        </p:txBody>
      </p:sp>
      <p:sp>
        <p:nvSpPr>
          <p:cNvPr id="9" name="Rounded Rectangle 8"/>
          <p:cNvSpPr/>
          <p:nvPr/>
        </p:nvSpPr>
        <p:spPr>
          <a:xfrm>
            <a:off x="443650" y="3954414"/>
            <a:ext cx="3168503" cy="10576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Develop HSCP Adult Social Care Front Door Website Information including Ask Sara</a:t>
            </a:r>
            <a:endParaRPr lang="en-GB" dirty="0"/>
          </a:p>
        </p:txBody>
      </p:sp>
      <p:sp>
        <p:nvSpPr>
          <p:cNvPr id="10" name="Rounded Rectangle 9"/>
          <p:cNvSpPr/>
          <p:nvPr/>
        </p:nvSpPr>
        <p:spPr>
          <a:xfrm>
            <a:off x="4214182" y="2618606"/>
            <a:ext cx="4019107" cy="14275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Refine the Adult Social Care Front Door Process Map and develop SOPs including at the </a:t>
            </a:r>
            <a:r>
              <a:rPr lang="en-GB" dirty="0"/>
              <a:t>interface with </a:t>
            </a:r>
            <a:r>
              <a:rPr lang="en-GB" dirty="0" smtClean="0"/>
              <a:t>Reablement, </a:t>
            </a:r>
            <a:r>
              <a:rPr lang="en-GB" dirty="0"/>
              <a:t>Localities, and Urgent responses such as </a:t>
            </a:r>
            <a:r>
              <a:rPr lang="en-GB" dirty="0" smtClean="0"/>
              <a:t>STC and ASP.</a:t>
            </a:r>
            <a:endParaRPr lang="en-GB" dirty="0"/>
          </a:p>
        </p:txBody>
      </p:sp>
      <p:sp>
        <p:nvSpPr>
          <p:cNvPr id="11" name="Rounded Rectangle 10"/>
          <p:cNvSpPr/>
          <p:nvPr/>
        </p:nvSpPr>
        <p:spPr>
          <a:xfrm>
            <a:off x="443651" y="2617493"/>
            <a:ext cx="3168503" cy="1063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Programme Level Stakeholder Mapping, Engagement, &amp; Communication</a:t>
            </a:r>
            <a:endParaRPr lang="en-GB" dirty="0"/>
          </a:p>
        </p:txBody>
      </p:sp>
      <p:sp>
        <p:nvSpPr>
          <p:cNvPr id="12" name="Rounded Rectangle 11"/>
          <p:cNvSpPr/>
          <p:nvPr/>
        </p:nvSpPr>
        <p:spPr>
          <a:xfrm>
            <a:off x="443652" y="5285700"/>
            <a:ext cx="3394780" cy="14311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Develop ‘Signposting for Outcomes’ resources, contact points and connectors to increase easy early access to Community Supports</a:t>
            </a:r>
            <a:endParaRPr lang="en-GB" dirty="0"/>
          </a:p>
        </p:txBody>
      </p:sp>
      <p:sp>
        <p:nvSpPr>
          <p:cNvPr id="13" name="Rounded Rectangle 12"/>
          <p:cNvSpPr/>
          <p:nvPr/>
        </p:nvSpPr>
        <p:spPr>
          <a:xfrm>
            <a:off x="4214182" y="4305671"/>
            <a:ext cx="4019107" cy="14127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Review existing Adult Social Care Operational Teams and identify reforms that enable the smoothest transition to deliver the new Process Model</a:t>
            </a:r>
            <a:endParaRPr lang="en-GB" dirty="0"/>
          </a:p>
        </p:txBody>
      </p:sp>
      <p:sp>
        <p:nvSpPr>
          <p:cNvPr id="14" name="Rounded Rectangle 13"/>
          <p:cNvSpPr/>
          <p:nvPr/>
        </p:nvSpPr>
        <p:spPr>
          <a:xfrm>
            <a:off x="8633637" y="2623700"/>
            <a:ext cx="3229124" cy="7549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Deliver the Care At Home Review Team Project </a:t>
            </a:r>
            <a:endParaRPr lang="en-GB" dirty="0"/>
          </a:p>
        </p:txBody>
      </p:sp>
      <p:sp>
        <p:nvSpPr>
          <p:cNvPr id="16" name="Rounded Rectangle 15"/>
          <p:cNvSpPr/>
          <p:nvPr/>
        </p:nvSpPr>
        <p:spPr>
          <a:xfrm>
            <a:off x="8633637" y="3654901"/>
            <a:ext cx="3229124" cy="7549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Complete the establishment of the Rapid Team Project</a:t>
            </a:r>
            <a:endParaRPr lang="en-GB" dirty="0"/>
          </a:p>
        </p:txBody>
      </p:sp>
      <p:sp>
        <p:nvSpPr>
          <p:cNvPr id="17" name="Rounded Rectangle 16"/>
          <p:cNvSpPr/>
          <p:nvPr/>
        </p:nvSpPr>
        <p:spPr>
          <a:xfrm rot="19711716">
            <a:off x="8469130" y="5055348"/>
            <a:ext cx="2449384" cy="9144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Deliver Programme Outcomes</a:t>
            </a:r>
            <a:endParaRPr lang="en-GB" dirty="0"/>
          </a:p>
        </p:txBody>
      </p:sp>
      <p:sp>
        <p:nvSpPr>
          <p:cNvPr id="18" name="Rounded Rectangle 17"/>
          <p:cNvSpPr/>
          <p:nvPr/>
        </p:nvSpPr>
        <p:spPr>
          <a:xfrm rot="19679013">
            <a:off x="9860637" y="5494763"/>
            <a:ext cx="2232837" cy="82365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Realise Programme Benefits </a:t>
            </a:r>
            <a:endParaRPr lang="en-GB" dirty="0"/>
          </a:p>
        </p:txBody>
      </p:sp>
      <p:sp>
        <p:nvSpPr>
          <p:cNvPr id="19" name="Rounded Rectangle 18"/>
          <p:cNvSpPr/>
          <p:nvPr/>
        </p:nvSpPr>
        <p:spPr>
          <a:xfrm>
            <a:off x="3946148" y="5977869"/>
            <a:ext cx="4431613" cy="7389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Identify, develop, and deliver any additional Projects needed to deliver </a:t>
            </a:r>
            <a:r>
              <a:rPr lang="en-GB" dirty="0" err="1" smtClean="0"/>
              <a:t>Prog</a:t>
            </a:r>
            <a:r>
              <a:rPr lang="en-GB" dirty="0"/>
              <a:t>.</a:t>
            </a:r>
            <a:r>
              <a:rPr lang="en-GB" dirty="0" smtClean="0"/>
              <a:t> Outcomes</a:t>
            </a:r>
            <a:endParaRPr lang="en-GB" dirty="0"/>
          </a:p>
        </p:txBody>
      </p:sp>
    </p:spTree>
    <p:extLst>
      <p:ext uri="{BB962C8B-B14F-4D97-AF65-F5344CB8AC3E}">
        <p14:creationId xmlns:p14="http://schemas.microsoft.com/office/powerpoint/2010/main" val="9834668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E65C358-6D90-3941-9FF2-896D7EC4AC30}"/>
              </a:ext>
            </a:extLst>
          </p:cNvPr>
          <p:cNvPicPr>
            <a:picLocks noChangeAspect="1"/>
          </p:cNvPicPr>
          <p:nvPr/>
        </p:nvPicPr>
        <p:blipFill>
          <a:blip r:embed="rId3"/>
          <a:stretch>
            <a:fillRect/>
          </a:stretch>
        </p:blipFill>
        <p:spPr>
          <a:xfrm>
            <a:off x="0" y="857484"/>
            <a:ext cx="12228770" cy="740203"/>
          </a:xfrm>
          <a:prstGeom prst="rect">
            <a:avLst/>
          </a:prstGeom>
        </p:spPr>
      </p:pic>
      <p:sp>
        <p:nvSpPr>
          <p:cNvPr id="6" name="TextBox 5">
            <a:extLst>
              <a:ext uri="{FF2B5EF4-FFF2-40B4-BE49-F238E27FC236}">
                <a16:creationId xmlns:a16="http://schemas.microsoft.com/office/drawing/2014/main" id="{5079DA50-5AD8-BC43-87BF-E4E9968450B2}"/>
              </a:ext>
            </a:extLst>
          </p:cNvPr>
          <p:cNvSpPr txBox="1"/>
          <p:nvPr/>
        </p:nvSpPr>
        <p:spPr>
          <a:xfrm>
            <a:off x="122830" y="961108"/>
            <a:ext cx="11846257" cy="523220"/>
          </a:xfrm>
          <a:prstGeom prst="rect">
            <a:avLst/>
          </a:prstGeom>
          <a:noFill/>
        </p:spPr>
        <p:txBody>
          <a:bodyPr wrap="square" rtlCol="0">
            <a:spAutoFit/>
          </a:bodyPr>
          <a:lstStyle/>
          <a:p>
            <a:r>
              <a:rPr lang="en-GB" sz="2800" dirty="0" smtClean="0">
                <a:solidFill>
                  <a:schemeClr val="bg1"/>
                </a:solidFill>
                <a:latin typeface="+mj-lt"/>
              </a:rPr>
              <a:t>Plan – Indicative Timeline:</a:t>
            </a:r>
            <a:endParaRPr lang="en-US" sz="4400" dirty="0">
              <a:solidFill>
                <a:schemeClr val="bg1"/>
              </a:solidFill>
              <a:latin typeface="+mj-lt"/>
            </a:endParaRPr>
          </a:p>
        </p:txBody>
      </p:sp>
      <p:pic>
        <p:nvPicPr>
          <p:cNvPr id="8" name="Picture 7">
            <a:extLst>
              <a:ext uri="{FF2B5EF4-FFF2-40B4-BE49-F238E27FC236}">
                <a16:creationId xmlns:a16="http://schemas.microsoft.com/office/drawing/2014/main" id="{83637706-E8E6-CD47-B106-F60A8A58A6FF}"/>
              </a:ext>
            </a:extLst>
          </p:cNvPr>
          <p:cNvPicPr>
            <a:picLocks noChangeAspect="1"/>
          </p:cNvPicPr>
          <p:nvPr/>
        </p:nvPicPr>
        <p:blipFill>
          <a:blip r:embed="rId4"/>
          <a:stretch>
            <a:fillRect/>
          </a:stretch>
        </p:blipFill>
        <p:spPr>
          <a:xfrm>
            <a:off x="8943033" y="3620705"/>
            <a:ext cx="3505131" cy="3646277"/>
          </a:xfrm>
          <a:prstGeom prst="rect">
            <a:avLst/>
          </a:prstGeom>
        </p:spPr>
      </p:pic>
      <p:pic>
        <p:nvPicPr>
          <p:cNvPr id="4" name="Picture 3"/>
          <p:cNvPicPr>
            <a:picLocks noChangeAspect="1"/>
          </p:cNvPicPr>
          <p:nvPr/>
        </p:nvPicPr>
        <p:blipFill>
          <a:blip r:embed="rId5"/>
          <a:stretch>
            <a:fillRect/>
          </a:stretch>
        </p:blipFill>
        <p:spPr>
          <a:xfrm>
            <a:off x="122831" y="180260"/>
            <a:ext cx="2180532" cy="534008"/>
          </a:xfrm>
          <a:prstGeom prst="rect">
            <a:avLst/>
          </a:prstGeom>
        </p:spPr>
      </p:pic>
      <p:grpSp>
        <p:nvGrpSpPr>
          <p:cNvPr id="82" name="Group 81"/>
          <p:cNvGrpSpPr/>
          <p:nvPr/>
        </p:nvGrpSpPr>
        <p:grpSpPr>
          <a:xfrm>
            <a:off x="185161" y="1559689"/>
            <a:ext cx="11939773" cy="5085616"/>
            <a:chOff x="66853" y="1038304"/>
            <a:chExt cx="11939773" cy="5085616"/>
          </a:xfrm>
        </p:grpSpPr>
        <p:grpSp>
          <p:nvGrpSpPr>
            <p:cNvPr id="83" name="Group 82"/>
            <p:cNvGrpSpPr/>
            <p:nvPr/>
          </p:nvGrpSpPr>
          <p:grpSpPr>
            <a:xfrm>
              <a:off x="66853" y="1207766"/>
              <a:ext cx="3420535" cy="4423419"/>
              <a:chOff x="66853" y="1207766"/>
              <a:chExt cx="3420535" cy="4423419"/>
            </a:xfrm>
          </p:grpSpPr>
          <p:sp>
            <p:nvSpPr>
              <p:cNvPr id="137" name="TextBox 136">
                <a:extLst>
                  <a:ext uri="{FF2B5EF4-FFF2-40B4-BE49-F238E27FC236}">
                    <a16:creationId xmlns:a16="http://schemas.microsoft.com/office/drawing/2014/main" id="{2BD778E6-D334-4389-B4C0-6C793B6E1E82}"/>
                  </a:ext>
                </a:extLst>
              </p:cNvPr>
              <p:cNvSpPr txBox="1"/>
              <p:nvPr/>
            </p:nvSpPr>
            <p:spPr>
              <a:xfrm>
                <a:off x="778550" y="2808934"/>
                <a:ext cx="569010" cy="235737"/>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W/C </a:t>
                </a:r>
                <a:r>
                  <a:rPr lang="en-US" sz="1000" b="1" dirty="0" smtClean="0">
                    <a:solidFill>
                      <a:prstClr val="black">
                        <a:lumMod val="75000"/>
                        <a:lumOff val="25000"/>
                      </a:prstClr>
                    </a:solidFill>
                    <a:latin typeface="Trebuchet MS" panose="020B0603020202020204"/>
                  </a:rPr>
                  <a:t>11</a:t>
                </a:r>
                <a:r>
                  <a:rPr kumimoji="0" lang="en-US" sz="1000" b="1"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 Dec 2023</a:t>
                </a:r>
                <a:endParaRPr kumimoji="0" lang="en-US" sz="10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p:txBody>
          </p:sp>
          <p:grpSp>
            <p:nvGrpSpPr>
              <p:cNvPr id="138" name="Group 137" descr="Milestone Text">
                <a:extLst>
                  <a:ext uri="{FF2B5EF4-FFF2-40B4-BE49-F238E27FC236}">
                    <a16:creationId xmlns:a16="http://schemas.microsoft.com/office/drawing/2014/main" id="{74D039CB-9CCD-4259-A336-75EB51910395}"/>
                  </a:ext>
                </a:extLst>
              </p:cNvPr>
              <p:cNvGrpSpPr/>
              <p:nvPr/>
            </p:nvGrpSpPr>
            <p:grpSpPr>
              <a:xfrm>
                <a:off x="66853" y="1207766"/>
                <a:ext cx="2717558" cy="861648"/>
                <a:chOff x="1067019" y="1174885"/>
                <a:chExt cx="1437867" cy="746607"/>
              </a:xfrm>
            </p:grpSpPr>
            <p:sp>
              <p:nvSpPr>
                <p:cNvPr id="152" name="TextBox 151">
                  <a:extLst>
                    <a:ext uri="{FF2B5EF4-FFF2-40B4-BE49-F238E27FC236}">
                      <a16:creationId xmlns:a16="http://schemas.microsoft.com/office/drawing/2014/main" id="{0618AC60-DF13-401B-AC73-91C3F019CB3C}"/>
                    </a:ext>
                  </a:extLst>
                </p:cNvPr>
                <p:cNvSpPr txBox="1"/>
                <p:nvPr/>
              </p:nvSpPr>
              <p:spPr>
                <a:xfrm>
                  <a:off x="1067019" y="1174885"/>
                  <a:ext cx="1437867" cy="4800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prstClr val="black">
                          <a:lumMod val="75000"/>
                          <a:lumOff val="25000"/>
                        </a:prstClr>
                      </a:solidFill>
                      <a:latin typeface="Trebuchet MS" panose="020B0603020202020204" pitchFamily="34" charset="0"/>
                    </a:rPr>
                    <a:t>HSCP Operational Team Leaders Meeting</a:t>
                  </a:r>
                  <a:endParaRPr kumimoji="0" lang="en-US" sz="1800" i="0" u="none" strike="noStrike" kern="1200" cap="none" spc="0" normalizeH="0" baseline="0" noProof="0" dirty="0">
                    <a:ln>
                      <a:noFill/>
                    </a:ln>
                    <a:solidFill>
                      <a:prstClr val="black">
                        <a:lumMod val="75000"/>
                        <a:lumOff val="25000"/>
                      </a:prstClr>
                    </a:solidFill>
                    <a:effectLst/>
                    <a:uLnTx/>
                    <a:uFillTx/>
                    <a:latin typeface="Trebuchet MS" panose="020B0603020202020204" pitchFamily="34" charset="0"/>
                  </a:endParaRPr>
                </a:p>
              </p:txBody>
            </p:sp>
            <p:sp>
              <p:nvSpPr>
                <p:cNvPr id="153" name="TextBox 152">
                  <a:extLst>
                    <a:ext uri="{FF2B5EF4-FFF2-40B4-BE49-F238E27FC236}">
                      <a16:creationId xmlns:a16="http://schemas.microsoft.com/office/drawing/2014/main" id="{1F787D19-74CB-4E43-A8E2-2A3F0A45D221}"/>
                    </a:ext>
                  </a:extLst>
                </p:cNvPr>
                <p:cNvSpPr txBox="1"/>
                <p:nvPr/>
              </p:nvSpPr>
              <p:spPr>
                <a:xfrm>
                  <a:off x="1310968" y="1665277"/>
                  <a:ext cx="949970" cy="256215"/>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prstClr val="black">
                          <a:lumMod val="75000"/>
                          <a:lumOff val="25000"/>
                        </a:prstClr>
                      </a:solidFill>
                      <a:latin typeface="Trebuchet MS" panose="020B0603020202020204"/>
                    </a:rPr>
                    <a:t>Ludgate House, Alloa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prstClr val="black">
                          <a:lumMod val="75000"/>
                          <a:lumOff val="25000"/>
                        </a:prstClr>
                      </a:solidFill>
                      <a:latin typeface="Trebuchet MS" panose="020B0603020202020204"/>
                    </a:rPr>
                    <a:t>Mon 18 Dec 23</a:t>
                  </a:r>
                  <a:endParaRPr kumimoji="0" lang="en-US" sz="1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p:txBody>
            </p:sp>
          </p:grpSp>
          <p:sp>
            <p:nvSpPr>
              <p:cNvPr id="139" name="Oval 138" title="Milestone Number">
                <a:extLst>
                  <a:ext uri="{FF2B5EF4-FFF2-40B4-BE49-F238E27FC236}">
                    <a16:creationId xmlns:a16="http://schemas.microsoft.com/office/drawing/2014/main" id="{1A9A1384-BB26-4C08-8F02-CABB6507B872}"/>
                  </a:ext>
                </a:extLst>
              </p:cNvPr>
              <p:cNvSpPr/>
              <p:nvPr/>
            </p:nvSpPr>
            <p:spPr>
              <a:xfrm>
                <a:off x="1221795" y="2171034"/>
                <a:ext cx="407673" cy="407673"/>
              </a:xfrm>
              <a:prstGeom prst="ellipse">
                <a:avLst/>
              </a:prstGeom>
              <a:solidFill>
                <a:schemeClr val="accent2">
                  <a:lumMod val="50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140" name="Graphic 175" title="callout">
                <a:extLst>
                  <a:ext uri="{FF2B5EF4-FFF2-40B4-BE49-F238E27FC236}">
                    <a16:creationId xmlns:a16="http://schemas.microsoft.com/office/drawing/2014/main" id="{B93F302A-1971-452D-AFCA-DD02DB91DA10}"/>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rot="16200000">
                <a:off x="1313206" y="2841617"/>
                <a:ext cx="581025" cy="295275"/>
              </a:xfrm>
              <a:prstGeom prst="rect">
                <a:avLst/>
              </a:prstGeom>
            </p:spPr>
          </p:pic>
          <p:grpSp>
            <p:nvGrpSpPr>
              <p:cNvPr id="141" name="Group 140" title="Year 1">
                <a:extLst>
                  <a:ext uri="{FF2B5EF4-FFF2-40B4-BE49-F238E27FC236}">
                    <a16:creationId xmlns:a16="http://schemas.microsoft.com/office/drawing/2014/main" id="{3FE7C816-8C1F-4196-BD8D-ED7BD2BF863D}"/>
                  </a:ext>
                </a:extLst>
              </p:cNvPr>
              <p:cNvGrpSpPr/>
              <p:nvPr/>
            </p:nvGrpSpPr>
            <p:grpSpPr>
              <a:xfrm>
                <a:off x="791954" y="3118476"/>
                <a:ext cx="2695434" cy="561751"/>
                <a:chOff x="791681" y="3119046"/>
                <a:chExt cx="2695434" cy="561751"/>
              </a:xfrm>
            </p:grpSpPr>
            <p:cxnSp>
              <p:nvCxnSpPr>
                <p:cNvPr id="147" name="Straight Connector 146" title="Q lines">
                  <a:extLst>
                    <a:ext uri="{FF2B5EF4-FFF2-40B4-BE49-F238E27FC236}">
                      <a16:creationId xmlns:a16="http://schemas.microsoft.com/office/drawing/2014/main" id="{75F70EA1-B891-4307-896D-A45153BF8E82}"/>
                    </a:ext>
                  </a:extLst>
                </p:cNvPr>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48" name="Arrow: Right 129" title="Year Arrow">
                  <a:extLst>
                    <a:ext uri="{FF2B5EF4-FFF2-40B4-BE49-F238E27FC236}">
                      <a16:creationId xmlns:a16="http://schemas.microsoft.com/office/drawing/2014/main" id="{87B1024A-9540-4EF2-9517-87E3BE7BCE76}"/>
                    </a:ext>
                  </a:extLst>
                </p:cNvPr>
                <p:cNvSpPr/>
                <p:nvPr/>
              </p:nvSpPr>
              <p:spPr>
                <a:xfrm>
                  <a:off x="791681" y="3325541"/>
                  <a:ext cx="2695434" cy="355256"/>
                </a:xfrm>
                <a:prstGeom prst="rightArrow">
                  <a:avLst>
                    <a:gd name="adj1" fmla="val 100000"/>
                    <a:gd name="adj2" fmla="val 50000"/>
                  </a:avLst>
                </a:prstGeom>
                <a:gradFill flip="none" rotWithShape="1">
                  <a:gsLst>
                    <a:gs pos="0">
                      <a:schemeClr val="accent2">
                        <a:lumMod val="40000"/>
                        <a:lumOff val="60000"/>
                      </a:schemeClr>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Trebuchet MS" panose="020B0603020202020204"/>
                      <a:ea typeface="+mn-ea"/>
                      <a:cs typeface="+mn-cs"/>
                    </a:rPr>
                    <a:t>December ‘23</a:t>
                  </a:r>
                  <a:endParaRPr kumimoji="0" lang="en-US" sz="16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cxnSp>
              <p:nvCxnSpPr>
                <p:cNvPr id="149" name="Straight Connector 148" title="Q lines">
                  <a:extLst>
                    <a:ext uri="{FF2B5EF4-FFF2-40B4-BE49-F238E27FC236}">
                      <a16:creationId xmlns:a16="http://schemas.microsoft.com/office/drawing/2014/main" id="{6190EE01-B30F-4CAC-8C6A-FD17EDED6E01}"/>
                    </a:ext>
                  </a:extLst>
                </p:cNvPr>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50" name="Straight Connector 149" title="Q lines">
                  <a:extLst>
                    <a:ext uri="{FF2B5EF4-FFF2-40B4-BE49-F238E27FC236}">
                      <a16:creationId xmlns:a16="http://schemas.microsoft.com/office/drawing/2014/main" id="{095D6F0B-DF34-40DB-AB6A-1DF127E26984}"/>
                    </a:ext>
                  </a:extLst>
                </p:cNvPr>
                <p:cNvCxnSpPr>
                  <a:cxnSpLocks/>
                </p:cNvCxnSpPr>
                <p:nvPr/>
              </p:nvCxnSpPr>
              <p:spPr>
                <a:xfrm>
                  <a:off x="236225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51" name="Straight Connector 150" title="Q lines">
                  <a:extLst>
                    <a:ext uri="{FF2B5EF4-FFF2-40B4-BE49-F238E27FC236}">
                      <a16:creationId xmlns:a16="http://schemas.microsoft.com/office/drawing/2014/main" id="{4B8B0E64-F638-410E-B55B-23FF670F97FA}"/>
                    </a:ext>
                  </a:extLst>
                </p:cNvPr>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grpSp>
          <p:grpSp>
            <p:nvGrpSpPr>
              <p:cNvPr id="142" name="Group 141" title="Milestone Text">
                <a:extLst>
                  <a:ext uri="{FF2B5EF4-FFF2-40B4-BE49-F238E27FC236}">
                    <a16:creationId xmlns:a16="http://schemas.microsoft.com/office/drawing/2014/main" id="{115A178B-57C4-4B9D-B684-21A92431913E}"/>
                  </a:ext>
                </a:extLst>
              </p:cNvPr>
              <p:cNvGrpSpPr/>
              <p:nvPr/>
            </p:nvGrpSpPr>
            <p:grpSpPr>
              <a:xfrm>
                <a:off x="591929" y="4827626"/>
                <a:ext cx="2669171" cy="803559"/>
                <a:chOff x="988870" y="3704180"/>
                <a:chExt cx="1490180" cy="803559"/>
              </a:xfrm>
            </p:grpSpPr>
            <p:sp>
              <p:nvSpPr>
                <p:cNvPr id="145" name="TextBox 144">
                  <a:extLst>
                    <a:ext uri="{FF2B5EF4-FFF2-40B4-BE49-F238E27FC236}">
                      <a16:creationId xmlns:a16="http://schemas.microsoft.com/office/drawing/2014/main" id="{3DD2C9D1-5E8D-4ED2-989C-330D6753B965}"/>
                    </a:ext>
                  </a:extLst>
                </p:cNvPr>
                <p:cNvSpPr txBox="1"/>
                <p:nvPr/>
              </p:nvSpPr>
              <p:spPr>
                <a:xfrm>
                  <a:off x="988870" y="3704180"/>
                  <a:ext cx="1490180" cy="55399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Signposting for Outcomes Project Group</a:t>
                  </a:r>
                  <a:endParaRPr kumimoji="0" lang="en-US"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p:txBody>
            </p:sp>
            <p:sp>
              <p:nvSpPr>
                <p:cNvPr id="146" name="TextBox 145">
                  <a:extLst>
                    <a:ext uri="{FF2B5EF4-FFF2-40B4-BE49-F238E27FC236}">
                      <a16:creationId xmlns:a16="http://schemas.microsoft.com/office/drawing/2014/main" id="{A6E28C73-4CCB-4BDB-82CA-BEE3A58D33D9}"/>
                    </a:ext>
                  </a:extLst>
                </p:cNvPr>
                <p:cNvSpPr txBox="1"/>
                <p:nvPr/>
              </p:nvSpPr>
              <p:spPr>
                <a:xfrm>
                  <a:off x="1228223" y="4353851"/>
                  <a:ext cx="1011473"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prstClr val="black">
                          <a:lumMod val="75000"/>
                          <a:lumOff val="25000"/>
                        </a:prstClr>
                      </a:solidFill>
                      <a:latin typeface="Trebuchet MS" panose="020B0603020202020204"/>
                    </a:rPr>
                    <a:t>Tues 19 Dec 23</a:t>
                  </a:r>
                  <a:endParaRPr kumimoji="0" lang="en-US" sz="1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p:txBody>
            </p:sp>
          </p:grpSp>
          <p:sp>
            <p:nvSpPr>
              <p:cNvPr id="143" name="Oval 142" title="Milestone Number">
                <a:extLst>
                  <a:ext uri="{FF2B5EF4-FFF2-40B4-BE49-F238E27FC236}">
                    <a16:creationId xmlns:a16="http://schemas.microsoft.com/office/drawing/2014/main" id="{48C9F9AC-FF55-4E72-9915-ACA228CA757C}"/>
                  </a:ext>
                </a:extLst>
              </p:cNvPr>
              <p:cNvSpPr/>
              <p:nvPr/>
            </p:nvSpPr>
            <p:spPr>
              <a:xfrm>
                <a:off x="2461670" y="4380535"/>
                <a:ext cx="407673" cy="407673"/>
              </a:xfrm>
              <a:prstGeom prst="ellipse">
                <a:avLst/>
              </a:prstGeom>
              <a:solidFill>
                <a:schemeClr val="accent2">
                  <a:lumMod val="50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144" name="Graphic 27" title="callout">
                <a:extLst>
                  <a:ext uri="{FF2B5EF4-FFF2-40B4-BE49-F238E27FC236}">
                    <a16:creationId xmlns:a16="http://schemas.microsoft.com/office/drawing/2014/main" id="{4B1B5F0D-3B40-45B0-8532-640441049185}"/>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rot="16200000">
                <a:off x="2219657" y="3885734"/>
                <a:ext cx="581025" cy="295275"/>
              </a:xfrm>
              <a:prstGeom prst="rect">
                <a:avLst/>
              </a:prstGeom>
            </p:spPr>
          </p:pic>
        </p:grpSp>
        <p:grpSp>
          <p:nvGrpSpPr>
            <p:cNvPr id="84" name="Group 83"/>
            <p:cNvGrpSpPr/>
            <p:nvPr/>
          </p:nvGrpSpPr>
          <p:grpSpPr>
            <a:xfrm>
              <a:off x="5269027" y="1038304"/>
              <a:ext cx="4549657" cy="3725900"/>
              <a:chOff x="5269027" y="1038304"/>
              <a:chExt cx="4549657" cy="3725900"/>
            </a:xfrm>
          </p:grpSpPr>
          <p:sp>
            <p:nvSpPr>
              <p:cNvPr id="121" name="TextBox 120">
                <a:extLst>
                  <a:ext uri="{FF2B5EF4-FFF2-40B4-BE49-F238E27FC236}">
                    <a16:creationId xmlns:a16="http://schemas.microsoft.com/office/drawing/2014/main" id="{3984115C-22F4-41EB-BF04-E71D3503F2B5}"/>
                  </a:ext>
                </a:extLst>
              </p:cNvPr>
              <p:cNvSpPr txBox="1"/>
              <p:nvPr/>
            </p:nvSpPr>
            <p:spPr>
              <a:xfrm>
                <a:off x="5922636" y="2816675"/>
                <a:ext cx="569010" cy="235737"/>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W/C 05 Feb 2024</a:t>
                </a:r>
                <a:endParaRPr kumimoji="0" lang="en-US" sz="10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p:txBody>
          </p:sp>
          <p:grpSp>
            <p:nvGrpSpPr>
              <p:cNvPr id="122" name="Group 121" title="Year 3">
                <a:extLst>
                  <a:ext uri="{FF2B5EF4-FFF2-40B4-BE49-F238E27FC236}">
                    <a16:creationId xmlns:a16="http://schemas.microsoft.com/office/drawing/2014/main" id="{3F285DE4-D4F7-46DA-AB4A-CA9A01C3467F}"/>
                  </a:ext>
                </a:extLst>
              </p:cNvPr>
              <p:cNvGrpSpPr/>
              <p:nvPr/>
            </p:nvGrpSpPr>
            <p:grpSpPr>
              <a:xfrm>
                <a:off x="5886628" y="3119046"/>
                <a:ext cx="2784204" cy="562188"/>
                <a:chOff x="5886628" y="3119046"/>
                <a:chExt cx="2784204" cy="562188"/>
              </a:xfrm>
            </p:grpSpPr>
            <p:cxnSp>
              <p:nvCxnSpPr>
                <p:cNvPr id="132" name="Straight Connector 131" title="Q lines">
                  <a:extLst>
                    <a:ext uri="{FF2B5EF4-FFF2-40B4-BE49-F238E27FC236}">
                      <a16:creationId xmlns:a16="http://schemas.microsoft.com/office/drawing/2014/main" id="{41B307BB-3402-4094-9F33-C7024257652B}"/>
                    </a:ext>
                  </a:extLst>
                </p:cNvPr>
                <p:cNvCxnSpPr>
                  <a:cxnSpLocks/>
                </p:cNvCxnSpPr>
                <p:nvPr/>
              </p:nvCxnSpPr>
              <p:spPr>
                <a:xfrm>
                  <a:off x="6890490"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33" name="Arrow: Right 184" title="Year Arrow">
                  <a:extLst>
                    <a:ext uri="{FF2B5EF4-FFF2-40B4-BE49-F238E27FC236}">
                      <a16:creationId xmlns:a16="http://schemas.microsoft.com/office/drawing/2014/main" id="{A7D364CD-A62A-4E74-A3A3-D45CADD6DED2}"/>
                    </a:ext>
                  </a:extLst>
                </p:cNvPr>
                <p:cNvSpPr/>
                <p:nvPr/>
              </p:nvSpPr>
              <p:spPr>
                <a:xfrm>
                  <a:off x="5886628" y="3325978"/>
                  <a:ext cx="2784204" cy="355256"/>
                </a:xfrm>
                <a:prstGeom prst="rightArrow">
                  <a:avLst>
                    <a:gd name="adj1" fmla="val 100000"/>
                    <a:gd name="adj2" fmla="val 50000"/>
                  </a:avLst>
                </a:prstGeom>
                <a:gradFill flip="none" rotWithShape="1">
                  <a:gsLst>
                    <a:gs pos="0">
                      <a:schemeClr val="accent3">
                        <a:lumMod val="20000"/>
                        <a:lumOff val="80000"/>
                      </a:schemeClr>
                    </a:gs>
                    <a:gs pos="100000">
                      <a:schemeClr val="accent3"/>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Trebuchet MS" panose="020B0603020202020204"/>
                      <a:ea typeface="+mn-ea"/>
                      <a:cs typeface="+mn-cs"/>
                    </a:rPr>
                    <a:t>February ‘24</a:t>
                  </a:r>
                  <a:endParaRPr kumimoji="0" lang="en-US" sz="16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cxnSp>
              <p:nvCxnSpPr>
                <p:cNvPr id="134" name="Straight Connector 133" title="Q lines">
                  <a:extLst>
                    <a:ext uri="{FF2B5EF4-FFF2-40B4-BE49-F238E27FC236}">
                      <a16:creationId xmlns:a16="http://schemas.microsoft.com/office/drawing/2014/main" id="{521F9259-091E-4E50-AC57-3FA326D587DF}"/>
                    </a:ext>
                  </a:extLst>
                </p:cNvPr>
                <p:cNvCxnSpPr>
                  <a:cxnSpLocks/>
                </p:cNvCxnSpPr>
                <p:nvPr/>
              </p:nvCxnSpPr>
              <p:spPr>
                <a:xfrm>
                  <a:off x="624661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35" name="Straight Connector 134" title="Q lines">
                  <a:extLst>
                    <a:ext uri="{FF2B5EF4-FFF2-40B4-BE49-F238E27FC236}">
                      <a16:creationId xmlns:a16="http://schemas.microsoft.com/office/drawing/2014/main" id="{F54047B2-9C08-4A8C-A924-AA676C29FB41}"/>
                    </a:ext>
                  </a:extLst>
                </p:cNvPr>
                <p:cNvCxnSpPr>
                  <a:cxnSpLocks/>
                </p:cNvCxnSpPr>
                <p:nvPr/>
              </p:nvCxnSpPr>
              <p:spPr>
                <a:xfrm>
                  <a:off x="7541396"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36" name="Straight Connector 135" title="Q lines">
                  <a:extLst>
                    <a:ext uri="{FF2B5EF4-FFF2-40B4-BE49-F238E27FC236}">
                      <a16:creationId xmlns:a16="http://schemas.microsoft.com/office/drawing/2014/main" id="{1B503BE8-868F-4660-8AFA-BE353AB48B68}"/>
                    </a:ext>
                  </a:extLst>
                </p:cNvPr>
                <p:cNvCxnSpPr>
                  <a:cxnSpLocks/>
                </p:cNvCxnSpPr>
                <p:nvPr/>
              </p:nvCxnSpPr>
              <p:spPr>
                <a:xfrm>
                  <a:off x="8188788"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grpSp>
          <p:sp>
            <p:nvSpPr>
              <p:cNvPr id="123" name="Oval 122" title="Milestone Number">
                <a:extLst>
                  <a:ext uri="{FF2B5EF4-FFF2-40B4-BE49-F238E27FC236}">
                    <a16:creationId xmlns:a16="http://schemas.microsoft.com/office/drawing/2014/main" id="{CFCC16BE-0C9C-4183-A9E3-BE650504832D}"/>
                  </a:ext>
                </a:extLst>
              </p:cNvPr>
              <p:cNvSpPr/>
              <p:nvPr/>
            </p:nvSpPr>
            <p:spPr>
              <a:xfrm>
                <a:off x="7621653" y="4356531"/>
                <a:ext cx="407673" cy="407673"/>
              </a:xfrm>
              <a:prstGeom prst="ellipse">
                <a:avLst/>
              </a:prstGeom>
              <a:solidFill>
                <a:schemeClr val="accent3">
                  <a:lumMod val="7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chemeClr val="bg1"/>
                  </a:solidFill>
                </a:endParaRPr>
              </a:p>
            </p:txBody>
          </p:sp>
          <p:sp>
            <p:nvSpPr>
              <p:cNvPr id="124" name="Oval 123" title="Milestone Number">
                <a:extLst>
                  <a:ext uri="{FF2B5EF4-FFF2-40B4-BE49-F238E27FC236}">
                    <a16:creationId xmlns:a16="http://schemas.microsoft.com/office/drawing/2014/main" id="{CFCC16BE-0C9C-4183-A9E3-BE650504832D}"/>
                  </a:ext>
                </a:extLst>
              </p:cNvPr>
              <p:cNvSpPr/>
              <p:nvPr/>
            </p:nvSpPr>
            <p:spPr>
              <a:xfrm>
                <a:off x="7769638" y="2125835"/>
                <a:ext cx="407673" cy="407673"/>
              </a:xfrm>
              <a:prstGeom prst="ellipse">
                <a:avLst/>
              </a:prstGeom>
              <a:solidFill>
                <a:schemeClr val="accent3">
                  <a:lumMod val="7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chemeClr val="bg1"/>
                  </a:solidFill>
                </a:endParaRPr>
              </a:p>
            </p:txBody>
          </p:sp>
          <p:grpSp>
            <p:nvGrpSpPr>
              <p:cNvPr id="125" name="Group 124" title="Milestone Text">
                <a:extLst>
                  <a:ext uri="{FF2B5EF4-FFF2-40B4-BE49-F238E27FC236}">
                    <a16:creationId xmlns:a16="http://schemas.microsoft.com/office/drawing/2014/main" id="{9C021FC8-E21C-449A-BF58-8B0A19ABB84F}"/>
                  </a:ext>
                </a:extLst>
              </p:cNvPr>
              <p:cNvGrpSpPr/>
              <p:nvPr/>
            </p:nvGrpSpPr>
            <p:grpSpPr>
              <a:xfrm>
                <a:off x="5269027" y="1264263"/>
                <a:ext cx="2715781" cy="1052377"/>
                <a:chOff x="1940847" y="2234553"/>
                <a:chExt cx="1219080" cy="911009"/>
              </a:xfrm>
            </p:grpSpPr>
            <p:sp>
              <p:nvSpPr>
                <p:cNvPr id="130" name="TextBox 129">
                  <a:extLst>
                    <a:ext uri="{FF2B5EF4-FFF2-40B4-BE49-F238E27FC236}">
                      <a16:creationId xmlns:a16="http://schemas.microsoft.com/office/drawing/2014/main" id="{80DC6BE6-5DF7-410B-BE5E-F673AF7AE5AE}"/>
                    </a:ext>
                  </a:extLst>
                </p:cNvPr>
                <p:cNvSpPr txBox="1"/>
                <p:nvPr/>
              </p:nvSpPr>
              <p:spPr>
                <a:xfrm>
                  <a:off x="1940847" y="2234553"/>
                  <a:ext cx="1219080" cy="719367"/>
                </a:xfrm>
                <a:prstGeom prst="rect">
                  <a:avLst/>
                </a:prstGeom>
                <a:noFill/>
              </p:spPr>
              <p:txBody>
                <a:bodyPr wrap="square" lIns="0" tIns="0" rIns="0" bIns="0" rtlCol="0">
                  <a:spAutoFit/>
                </a:bodyPr>
                <a:lstStyle/>
                <a:p>
                  <a:pPr algn="ctr"/>
                  <a:r>
                    <a:rPr lang="en-US" dirty="0" smtClean="0">
                      <a:solidFill>
                        <a:schemeClr val="tx1">
                          <a:lumMod val="75000"/>
                          <a:lumOff val="25000"/>
                        </a:schemeClr>
                      </a:solidFill>
                      <a:latin typeface="Trebuchet MS" panose="020B0603020202020204" pitchFamily="34" charset="0"/>
                    </a:rPr>
                    <a:t>Right Care Right Time – Wider Workforce Event Alloa</a:t>
                  </a:r>
                </a:p>
              </p:txBody>
            </p:sp>
            <p:sp>
              <p:nvSpPr>
                <p:cNvPr id="131" name="TextBox 130">
                  <a:extLst>
                    <a:ext uri="{FF2B5EF4-FFF2-40B4-BE49-F238E27FC236}">
                      <a16:creationId xmlns:a16="http://schemas.microsoft.com/office/drawing/2014/main" id="{0DEFCEAC-68C1-40F1-9B35-3772D46BCCEF}"/>
                    </a:ext>
                  </a:extLst>
                </p:cNvPr>
                <p:cNvSpPr txBox="1"/>
                <p:nvPr/>
              </p:nvSpPr>
              <p:spPr>
                <a:xfrm>
                  <a:off x="2133238" y="3012346"/>
                  <a:ext cx="492868" cy="133216"/>
                </a:xfrm>
                <a:prstGeom prst="rect">
                  <a:avLst/>
                </a:prstGeom>
                <a:noFill/>
              </p:spPr>
              <p:txBody>
                <a:bodyPr wrap="square" lIns="0" tIns="0" rIns="0" bIns="0" rtlCol="0">
                  <a:spAutoFit/>
                </a:bodyPr>
                <a:lstStyle/>
                <a:p>
                  <a:pPr algn="ctr"/>
                  <a:r>
                    <a:rPr lang="en-US" sz="1000" dirty="0" smtClean="0">
                      <a:solidFill>
                        <a:schemeClr val="tx1">
                          <a:lumMod val="75000"/>
                          <a:lumOff val="25000"/>
                        </a:schemeClr>
                      </a:solidFill>
                      <a:latin typeface="Trebuchet MS" panose="020B0603020202020204" pitchFamily="34" charset="0"/>
                    </a:rPr>
                    <a:t>Tues 23 Jan 24 </a:t>
                  </a:r>
                  <a:endParaRPr lang="en-US" sz="1000" dirty="0">
                    <a:solidFill>
                      <a:schemeClr val="tx1">
                        <a:lumMod val="75000"/>
                        <a:lumOff val="25000"/>
                      </a:schemeClr>
                    </a:solidFill>
                    <a:latin typeface="Trebuchet MS" panose="020B0603020202020204" pitchFamily="34" charset="0"/>
                  </a:endParaRPr>
                </a:p>
              </p:txBody>
            </p:sp>
          </p:grpSp>
          <p:pic>
            <p:nvPicPr>
              <p:cNvPr id="126" name="Graphic 180" title="callout">
                <a:extLst>
                  <a:ext uri="{FF2B5EF4-FFF2-40B4-BE49-F238E27FC236}">
                    <a16:creationId xmlns:a16="http://schemas.microsoft.com/office/drawing/2014/main" id="{6C430932-4247-4972-856C-17A09387FC9A}"/>
                  </a:ext>
                </a:extLst>
              </p:cNvPr>
              <p:cNvPicPr>
                <a:picLocks noChangeAspect="1"/>
              </p:cNvPicPr>
              <p:nvPr/>
            </p:nvPicPr>
            <p:blipFill>
              <a:blip r:embed="rId6">
                <a:extLst>
                  <a:ext uri="{96DAC541-7B7A-43D3-8B79-37D633B846F1}">
                    <asvg:svgBlip xmlns:asvg="http://schemas.microsoft.com/office/drawing/2016/SVG/main" xmlns="" r:embed="rId8"/>
                  </a:ext>
                </a:extLst>
              </a:blip>
              <a:stretch>
                <a:fillRect/>
              </a:stretch>
            </p:blipFill>
            <p:spPr>
              <a:xfrm rot="16200000">
                <a:off x="7387339" y="3864787"/>
                <a:ext cx="581025" cy="295275"/>
              </a:xfrm>
              <a:prstGeom prst="rect">
                <a:avLst/>
              </a:prstGeom>
            </p:spPr>
          </p:pic>
          <p:sp>
            <p:nvSpPr>
              <p:cNvPr id="128" name="TextBox 127">
                <a:extLst>
                  <a:ext uri="{FF2B5EF4-FFF2-40B4-BE49-F238E27FC236}">
                    <a16:creationId xmlns:a16="http://schemas.microsoft.com/office/drawing/2014/main" id="{3DD2C9D1-5E8D-4ED2-989C-330D6753B965}"/>
                  </a:ext>
                </a:extLst>
              </p:cNvPr>
              <p:cNvSpPr txBox="1"/>
              <p:nvPr/>
            </p:nvSpPr>
            <p:spPr>
              <a:xfrm>
                <a:off x="7942756" y="1038304"/>
                <a:ext cx="1875928" cy="138499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noProof="0" dirty="0" smtClean="0">
                    <a:solidFill>
                      <a:prstClr val="black">
                        <a:lumMod val="75000"/>
                        <a:lumOff val="25000"/>
                      </a:prstClr>
                    </a:solidFill>
                    <a:latin typeface="Trebuchet MS" panose="020B0603020202020204"/>
                  </a:rPr>
                  <a:t>Agreed way forward </a:t>
                </a:r>
                <a:r>
                  <a:rPr lang="en-US" dirty="0" smtClean="0">
                    <a:solidFill>
                      <a:prstClr val="black">
                        <a:lumMod val="75000"/>
                        <a:lumOff val="25000"/>
                      </a:prstClr>
                    </a:solidFill>
                    <a:latin typeface="Trebuchet MS" panose="020B0603020202020204"/>
                  </a:rPr>
                  <a:t>documented</a:t>
                </a:r>
                <a:r>
                  <a:rPr lang="en-US" noProof="0" dirty="0" smtClean="0">
                    <a:solidFill>
                      <a:prstClr val="black">
                        <a:lumMod val="75000"/>
                        <a:lumOff val="25000"/>
                      </a:prstClr>
                    </a:solidFill>
                    <a:latin typeface="Trebuchet MS" panose="020B0603020202020204"/>
                  </a:rPr>
                  <a:t> in both</a:t>
                </a:r>
                <a:r>
                  <a:rPr lang="en-US" dirty="0" smtClean="0">
                    <a:solidFill>
                      <a:prstClr val="black">
                        <a:lumMod val="75000"/>
                        <a:lumOff val="25000"/>
                      </a:prstClr>
                    </a:solidFill>
                    <a:latin typeface="Trebuchet MS" panose="020B0603020202020204"/>
                  </a:rPr>
                  <a:t> Clacks &amp; Stirling</a:t>
                </a:r>
                <a:endParaRPr kumimoji="0" lang="en-US"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p:txBody>
          </p:sp>
        </p:grpSp>
        <p:grpSp>
          <p:nvGrpSpPr>
            <p:cNvPr id="85" name="Group 84"/>
            <p:cNvGrpSpPr/>
            <p:nvPr/>
          </p:nvGrpSpPr>
          <p:grpSpPr>
            <a:xfrm>
              <a:off x="8481353" y="1138642"/>
              <a:ext cx="3525273" cy="4985278"/>
              <a:chOff x="8481353" y="1138642"/>
              <a:chExt cx="3525273" cy="4985278"/>
            </a:xfrm>
          </p:grpSpPr>
          <p:pic>
            <p:nvPicPr>
              <p:cNvPr id="104" name="Graphic 27" title="callout">
                <a:extLst>
                  <a:ext uri="{FF2B5EF4-FFF2-40B4-BE49-F238E27FC236}">
                    <a16:creationId xmlns:a16="http://schemas.microsoft.com/office/drawing/2014/main" id="{4B1B5F0D-3B40-45B0-8532-640441049185}"/>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rot="16200000">
                <a:off x="10663257" y="3891732"/>
                <a:ext cx="581025" cy="295275"/>
              </a:xfrm>
              <a:prstGeom prst="rect">
                <a:avLst/>
              </a:prstGeom>
            </p:spPr>
          </p:pic>
          <p:sp>
            <p:nvSpPr>
              <p:cNvPr id="120" name="TextBox 119">
                <a:extLst>
                  <a:ext uri="{FF2B5EF4-FFF2-40B4-BE49-F238E27FC236}">
                    <a16:creationId xmlns:a16="http://schemas.microsoft.com/office/drawing/2014/main" id="{5D435BCF-D2D6-4341-809F-90860DEAC612}"/>
                  </a:ext>
                </a:extLst>
              </p:cNvPr>
              <p:cNvSpPr txBox="1"/>
              <p:nvPr/>
            </p:nvSpPr>
            <p:spPr>
              <a:xfrm>
                <a:off x="10669215" y="5970032"/>
                <a:ext cx="1164241"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prstClr val="black">
                        <a:lumMod val="75000"/>
                        <a:lumOff val="25000"/>
                      </a:prstClr>
                    </a:solidFill>
                    <a:latin typeface="Trebuchet MS" panose="020B0603020202020204"/>
                  </a:rPr>
                  <a:t>Mar</a:t>
                </a:r>
                <a:r>
                  <a:rPr kumimoji="0" lang="en-US" sz="1000" b="0" i="0" u="none" strike="noStrike" kern="1200" cap="none" spc="0" normalizeH="0" noProof="0" dirty="0" smtClean="0">
                    <a:ln>
                      <a:noFill/>
                    </a:ln>
                    <a:solidFill>
                      <a:prstClr val="black">
                        <a:lumMod val="75000"/>
                        <a:lumOff val="25000"/>
                      </a:prstClr>
                    </a:solidFill>
                    <a:effectLst/>
                    <a:uLnTx/>
                    <a:uFillTx/>
                    <a:latin typeface="Trebuchet MS" panose="020B0603020202020204"/>
                    <a:ea typeface="+mn-ea"/>
                    <a:cs typeface="+mn-cs"/>
                  </a:rPr>
                  <a:t> 24 Onwards </a:t>
                </a:r>
                <a:endParaRPr kumimoji="0" lang="en-US" sz="1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p:txBody>
          </p:sp>
          <p:sp>
            <p:nvSpPr>
              <p:cNvPr id="106" name="TextBox 105">
                <a:extLst>
                  <a:ext uri="{FF2B5EF4-FFF2-40B4-BE49-F238E27FC236}">
                    <a16:creationId xmlns:a16="http://schemas.microsoft.com/office/drawing/2014/main" id="{384B4D5E-DF22-4556-9F7B-E0627361D734}"/>
                  </a:ext>
                </a:extLst>
              </p:cNvPr>
              <p:cNvSpPr txBox="1"/>
              <p:nvPr/>
            </p:nvSpPr>
            <p:spPr>
              <a:xfrm>
                <a:off x="8541908" y="2791008"/>
                <a:ext cx="569010" cy="235737"/>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W/C 04 Mar 2024</a:t>
                </a:r>
                <a:endParaRPr kumimoji="0" lang="en-US" sz="10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p:txBody>
          </p:sp>
          <p:grpSp>
            <p:nvGrpSpPr>
              <p:cNvPr id="107" name="Group 106" title="Milestone Text">
                <a:extLst>
                  <a:ext uri="{FF2B5EF4-FFF2-40B4-BE49-F238E27FC236}">
                    <a16:creationId xmlns:a16="http://schemas.microsoft.com/office/drawing/2014/main" id="{46767E01-F09C-4ADE-A46A-908AFB5FFB0E}"/>
                  </a:ext>
                </a:extLst>
              </p:cNvPr>
              <p:cNvGrpSpPr/>
              <p:nvPr/>
            </p:nvGrpSpPr>
            <p:grpSpPr>
              <a:xfrm>
                <a:off x="9848121" y="1138642"/>
                <a:ext cx="2158505" cy="1875554"/>
                <a:chOff x="2837510" y="2113997"/>
                <a:chExt cx="1367513" cy="850441"/>
              </a:xfrm>
            </p:grpSpPr>
            <p:sp>
              <p:nvSpPr>
                <p:cNvPr id="117" name="TextBox 116">
                  <a:extLst>
                    <a:ext uri="{FF2B5EF4-FFF2-40B4-BE49-F238E27FC236}">
                      <a16:creationId xmlns:a16="http://schemas.microsoft.com/office/drawing/2014/main" id="{DC986DC1-84E8-47FB-8950-1039ECBFBBEF}"/>
                    </a:ext>
                  </a:extLst>
                </p:cNvPr>
                <p:cNvSpPr txBox="1"/>
                <p:nvPr/>
              </p:nvSpPr>
              <p:spPr>
                <a:xfrm>
                  <a:off x="2837510" y="2113997"/>
                  <a:ext cx="1367513" cy="753605"/>
                </a:xfrm>
                <a:prstGeom prst="rect">
                  <a:avLst/>
                </a:prstGeom>
                <a:noFill/>
              </p:spPr>
              <p:txBody>
                <a:bodyPr wrap="square" lIns="0" tIns="0" rIns="0" bIns="0" rtlCol="0">
                  <a:spAutoFit/>
                </a:bodyPr>
                <a:lstStyle/>
                <a:p>
                  <a:pPr lvl="0" algn="ctr">
                    <a:defRPr/>
                  </a:pPr>
                  <a:r>
                    <a:rPr lang="en-US" dirty="0" smtClean="0">
                      <a:solidFill>
                        <a:prstClr val="black">
                          <a:lumMod val="75000"/>
                          <a:lumOff val="25000"/>
                        </a:prstClr>
                      </a:solidFill>
                      <a:latin typeface="Trebuchet MS" panose="020B0603020202020204" pitchFamily="34" charset="0"/>
                    </a:rPr>
                    <a:t>Phased shift to new Adult Social Care Front Door Process, SOPs, &amp; Team Structure in both Clacks and Stirling</a:t>
                  </a:r>
                  <a:endParaRPr lang="en-US" dirty="0">
                    <a:solidFill>
                      <a:prstClr val="black">
                        <a:lumMod val="75000"/>
                        <a:lumOff val="25000"/>
                      </a:prstClr>
                    </a:solidFill>
                    <a:latin typeface="Trebuchet MS" panose="020B0603020202020204" pitchFamily="34" charset="0"/>
                  </a:endParaRPr>
                </a:p>
              </p:txBody>
            </p:sp>
            <p:sp>
              <p:nvSpPr>
                <p:cNvPr id="118" name="TextBox 117">
                  <a:extLst>
                    <a:ext uri="{FF2B5EF4-FFF2-40B4-BE49-F238E27FC236}">
                      <a16:creationId xmlns:a16="http://schemas.microsoft.com/office/drawing/2014/main" id="{49E0D585-175D-486D-BE73-5C936EF5693D}"/>
                    </a:ext>
                  </a:extLst>
                </p:cNvPr>
                <p:cNvSpPr txBox="1"/>
                <p:nvPr/>
              </p:nvSpPr>
              <p:spPr>
                <a:xfrm>
                  <a:off x="3148688" y="2894660"/>
                  <a:ext cx="780710" cy="69778"/>
                </a:xfrm>
                <a:prstGeom prst="rect">
                  <a:avLst/>
                </a:prstGeom>
                <a:noFill/>
              </p:spPr>
              <p:txBody>
                <a:bodyPr wrap="square" lIns="0" tIns="0" rIns="0" bIns="0" rtlCol="0">
                  <a:spAutoFit/>
                </a:bodyPr>
                <a:lstStyle/>
                <a:p>
                  <a:pPr lvl="0" algn="ctr">
                    <a:defRPr/>
                  </a:pPr>
                  <a:r>
                    <a:rPr lang="en-US" sz="1000" dirty="0" smtClean="0">
                      <a:solidFill>
                        <a:prstClr val="black">
                          <a:lumMod val="75000"/>
                          <a:lumOff val="25000"/>
                        </a:prstClr>
                      </a:solidFill>
                      <a:latin typeface="Trebuchet MS" panose="020B0603020202020204" pitchFamily="34" charset="0"/>
                    </a:rPr>
                    <a:t>During Mar 24</a:t>
                  </a:r>
                  <a:endParaRPr lang="en-US" sz="1000" dirty="0">
                    <a:solidFill>
                      <a:prstClr val="black">
                        <a:lumMod val="75000"/>
                        <a:lumOff val="25000"/>
                      </a:prstClr>
                    </a:solidFill>
                    <a:latin typeface="Trebuchet MS" panose="020B0603020202020204" pitchFamily="34" charset="0"/>
                  </a:endParaRPr>
                </a:p>
              </p:txBody>
            </p:sp>
          </p:grpSp>
          <p:sp>
            <p:nvSpPr>
              <p:cNvPr id="108" name="Oval 107" title="Milestone Number">
                <a:extLst>
                  <a:ext uri="{FF2B5EF4-FFF2-40B4-BE49-F238E27FC236}">
                    <a16:creationId xmlns:a16="http://schemas.microsoft.com/office/drawing/2014/main" id="{FE69CE1A-2C45-45CB-A60D-9AF7425960BE}"/>
                  </a:ext>
                </a:extLst>
              </p:cNvPr>
              <p:cNvSpPr/>
              <p:nvPr/>
            </p:nvSpPr>
            <p:spPr>
              <a:xfrm>
                <a:off x="9669916" y="2259629"/>
                <a:ext cx="407673" cy="407673"/>
              </a:xfrm>
              <a:prstGeom prst="ellipse">
                <a:avLst/>
              </a:prstGeom>
              <a:solidFill>
                <a:schemeClr val="accent4">
                  <a:lumMod val="7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109" name="Graphic 181" title="callout">
                <a:extLst>
                  <a:ext uri="{FF2B5EF4-FFF2-40B4-BE49-F238E27FC236}">
                    <a16:creationId xmlns:a16="http://schemas.microsoft.com/office/drawing/2014/main" id="{EFA58CA7-C45D-4017-A87E-4B3FAE0CF1CD}"/>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rot="16200000">
                <a:off x="9726245" y="2836061"/>
                <a:ext cx="581025" cy="295275"/>
              </a:xfrm>
              <a:prstGeom prst="rect">
                <a:avLst/>
              </a:prstGeom>
            </p:spPr>
          </p:pic>
          <p:grpSp>
            <p:nvGrpSpPr>
              <p:cNvPr id="110" name="Group 109" title="Year 4">
                <a:extLst>
                  <a:ext uri="{FF2B5EF4-FFF2-40B4-BE49-F238E27FC236}">
                    <a16:creationId xmlns:a16="http://schemas.microsoft.com/office/drawing/2014/main" id="{796A492B-A461-4DF4-829B-48E03DBB2D84}"/>
                  </a:ext>
                </a:extLst>
              </p:cNvPr>
              <p:cNvGrpSpPr/>
              <p:nvPr/>
            </p:nvGrpSpPr>
            <p:grpSpPr>
              <a:xfrm>
                <a:off x="8481353" y="3119046"/>
                <a:ext cx="3133180" cy="562188"/>
                <a:chOff x="8481353" y="3119046"/>
                <a:chExt cx="3133180" cy="562188"/>
              </a:xfrm>
            </p:grpSpPr>
            <p:cxnSp>
              <p:nvCxnSpPr>
                <p:cNvPr id="112" name="Straight Connector 111" title="Q lines">
                  <a:extLst>
                    <a:ext uri="{FF2B5EF4-FFF2-40B4-BE49-F238E27FC236}">
                      <a16:creationId xmlns:a16="http://schemas.microsoft.com/office/drawing/2014/main" id="{DADF55DC-8614-46C4-AC8D-C017E79DF82C}"/>
                    </a:ext>
                  </a:extLst>
                </p:cNvPr>
                <p:cNvCxnSpPr>
                  <a:cxnSpLocks/>
                </p:cNvCxnSpPr>
                <p:nvPr/>
              </p:nvCxnSpPr>
              <p:spPr>
                <a:xfrm>
                  <a:off x="1078575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13" name="Straight Connector 112" title="Q lines">
                  <a:extLst>
                    <a:ext uri="{FF2B5EF4-FFF2-40B4-BE49-F238E27FC236}">
                      <a16:creationId xmlns:a16="http://schemas.microsoft.com/office/drawing/2014/main" id="{1CC2C11B-DCA8-4886-9E58-AA89E8AF76AE}"/>
                    </a:ext>
                  </a:extLst>
                </p:cNvPr>
                <p:cNvCxnSpPr>
                  <a:cxnSpLocks/>
                </p:cNvCxnSpPr>
                <p:nvPr/>
              </p:nvCxnSpPr>
              <p:spPr>
                <a:xfrm>
                  <a:off x="9481202"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14" name="Arrow: Right 132" title="Year Arrow">
                  <a:extLst>
                    <a:ext uri="{FF2B5EF4-FFF2-40B4-BE49-F238E27FC236}">
                      <a16:creationId xmlns:a16="http://schemas.microsoft.com/office/drawing/2014/main" id="{A110A5D9-A956-42CB-B7D5-E146C9C54A57}"/>
                    </a:ext>
                  </a:extLst>
                </p:cNvPr>
                <p:cNvSpPr/>
                <p:nvPr/>
              </p:nvSpPr>
              <p:spPr>
                <a:xfrm>
                  <a:off x="8481353" y="3325978"/>
                  <a:ext cx="3133180" cy="355256"/>
                </a:xfrm>
                <a:prstGeom prst="rightArrow">
                  <a:avLst>
                    <a:gd name="adj1" fmla="val 100000"/>
                    <a:gd name="adj2" fmla="val 50000"/>
                  </a:avLst>
                </a:prstGeom>
                <a:gradFill flip="none" rotWithShape="1">
                  <a:gsLst>
                    <a:gs pos="0">
                      <a:schemeClr val="accent4">
                        <a:lumMod val="20000"/>
                        <a:lumOff val="80000"/>
                      </a:schemeClr>
                    </a:gs>
                    <a:gs pos="100000">
                      <a:schemeClr val="accent4"/>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Trebuchet MS" panose="020B0603020202020204"/>
                      <a:ea typeface="+mn-ea"/>
                      <a:cs typeface="+mn-cs"/>
                    </a:rPr>
                    <a:t>March ‘24</a:t>
                  </a:r>
                  <a:endParaRPr kumimoji="0" lang="en-US" sz="16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cxnSp>
              <p:nvCxnSpPr>
                <p:cNvPr id="115" name="Straight Connector 114" title="Q lines">
                  <a:extLst>
                    <a:ext uri="{FF2B5EF4-FFF2-40B4-BE49-F238E27FC236}">
                      <a16:creationId xmlns:a16="http://schemas.microsoft.com/office/drawing/2014/main" id="{36A1E96A-0A5C-4A53-B4EC-B6FD837F5F75}"/>
                    </a:ext>
                  </a:extLst>
                </p:cNvPr>
                <p:cNvCxnSpPr>
                  <a:cxnSpLocks/>
                </p:cNvCxnSpPr>
                <p:nvPr/>
              </p:nvCxnSpPr>
              <p:spPr>
                <a:xfrm>
                  <a:off x="8836180"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16" name="Straight Connector 115" title="Q lines">
                  <a:extLst>
                    <a:ext uri="{FF2B5EF4-FFF2-40B4-BE49-F238E27FC236}">
                      <a16:creationId xmlns:a16="http://schemas.microsoft.com/office/drawing/2014/main" id="{D8CC268F-92F4-41DE-866F-F6BF296668DE}"/>
                    </a:ext>
                  </a:extLst>
                </p:cNvPr>
                <p:cNvCxnSpPr>
                  <a:cxnSpLocks/>
                </p:cNvCxnSpPr>
                <p:nvPr/>
              </p:nvCxnSpPr>
              <p:spPr>
                <a:xfrm>
                  <a:off x="10130964"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grpSp>
          <p:sp>
            <p:nvSpPr>
              <p:cNvPr id="111" name="Oval 110" title="Milestone Number">
                <a:extLst>
                  <a:ext uri="{FF2B5EF4-FFF2-40B4-BE49-F238E27FC236}">
                    <a16:creationId xmlns:a16="http://schemas.microsoft.com/office/drawing/2014/main" id="{FE69CE1A-2C45-45CB-A60D-9AF7425960BE}"/>
                  </a:ext>
                </a:extLst>
              </p:cNvPr>
              <p:cNvSpPr/>
              <p:nvPr/>
            </p:nvSpPr>
            <p:spPr>
              <a:xfrm>
                <a:off x="10897570" y="4358616"/>
                <a:ext cx="407673" cy="407673"/>
              </a:xfrm>
              <a:prstGeom prst="ellipse">
                <a:avLst/>
              </a:prstGeom>
              <a:solidFill>
                <a:schemeClr val="accent4">
                  <a:lumMod val="7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grpSp>
        <p:grpSp>
          <p:nvGrpSpPr>
            <p:cNvPr id="86" name="Group 85"/>
            <p:cNvGrpSpPr/>
            <p:nvPr/>
          </p:nvGrpSpPr>
          <p:grpSpPr>
            <a:xfrm>
              <a:off x="2768331" y="1253503"/>
              <a:ext cx="3300006" cy="4375160"/>
              <a:chOff x="2768331" y="1253503"/>
              <a:chExt cx="3300006" cy="4375160"/>
            </a:xfrm>
          </p:grpSpPr>
          <p:sp>
            <p:nvSpPr>
              <p:cNvPr id="87" name="TextBox 86">
                <a:extLst>
                  <a:ext uri="{FF2B5EF4-FFF2-40B4-BE49-F238E27FC236}">
                    <a16:creationId xmlns:a16="http://schemas.microsoft.com/office/drawing/2014/main" id="{9E24B3E5-9E8A-4B3A-ADB6-4481250B3F2A}"/>
                  </a:ext>
                </a:extLst>
              </p:cNvPr>
              <p:cNvSpPr txBox="1"/>
              <p:nvPr/>
            </p:nvSpPr>
            <p:spPr>
              <a:xfrm>
                <a:off x="3461125" y="2814501"/>
                <a:ext cx="569010" cy="337828"/>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W/C 08 Jan 2024</a:t>
                </a:r>
                <a:endParaRPr kumimoji="0" lang="en-US" sz="10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p:txBody>
          </p:sp>
          <p:sp>
            <p:nvSpPr>
              <p:cNvPr id="88" name="Oval 87" title="Milestone Number">
                <a:extLst>
                  <a:ext uri="{FF2B5EF4-FFF2-40B4-BE49-F238E27FC236}">
                    <a16:creationId xmlns:a16="http://schemas.microsoft.com/office/drawing/2014/main" id="{F22CCCBA-CDC5-467B-9BDA-06FB3DB21606}"/>
                  </a:ext>
                </a:extLst>
              </p:cNvPr>
              <p:cNvSpPr/>
              <p:nvPr/>
            </p:nvSpPr>
            <p:spPr>
              <a:xfrm>
                <a:off x="4484902" y="4378405"/>
                <a:ext cx="407673" cy="407673"/>
              </a:xfrm>
              <a:prstGeom prst="ellipse">
                <a:avLst/>
              </a:prstGeom>
              <a:solidFill>
                <a:schemeClr val="accent1">
                  <a:lumMod val="7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89" name="Graphic 156" title="callout">
                <a:extLst>
                  <a:ext uri="{FF2B5EF4-FFF2-40B4-BE49-F238E27FC236}">
                    <a16:creationId xmlns:a16="http://schemas.microsoft.com/office/drawing/2014/main" id="{4B5FAE44-10FC-44CC-AB7C-D49DE98D5246}"/>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rot="16200000">
                <a:off x="4269816" y="3885734"/>
                <a:ext cx="581025" cy="295275"/>
              </a:xfrm>
              <a:prstGeom prst="rect">
                <a:avLst/>
              </a:prstGeom>
            </p:spPr>
          </p:pic>
          <p:grpSp>
            <p:nvGrpSpPr>
              <p:cNvPr id="90" name="Group 89" title="Year 2">
                <a:extLst>
                  <a:ext uri="{FF2B5EF4-FFF2-40B4-BE49-F238E27FC236}">
                    <a16:creationId xmlns:a16="http://schemas.microsoft.com/office/drawing/2014/main" id="{08CFCDD2-2F04-4844-95B5-E9B4F725068A}"/>
                  </a:ext>
                </a:extLst>
              </p:cNvPr>
              <p:cNvGrpSpPr/>
              <p:nvPr/>
            </p:nvGrpSpPr>
            <p:grpSpPr>
              <a:xfrm>
                <a:off x="3309141" y="3119046"/>
                <a:ext cx="2759196" cy="561751"/>
                <a:chOff x="3309141" y="3119046"/>
                <a:chExt cx="2759196" cy="561751"/>
              </a:xfrm>
            </p:grpSpPr>
            <p:sp>
              <p:nvSpPr>
                <p:cNvPr id="99" name="Arrow: Right 130" title="Year Arrow">
                  <a:extLst>
                    <a:ext uri="{FF2B5EF4-FFF2-40B4-BE49-F238E27FC236}">
                      <a16:creationId xmlns:a16="http://schemas.microsoft.com/office/drawing/2014/main" id="{263DB357-E526-408B-9B3F-F017605849ED}"/>
                    </a:ext>
                  </a:extLst>
                </p:cNvPr>
                <p:cNvSpPr/>
                <p:nvPr/>
              </p:nvSpPr>
              <p:spPr>
                <a:xfrm>
                  <a:off x="3309141" y="3325541"/>
                  <a:ext cx="2759196" cy="355256"/>
                </a:xfrm>
                <a:prstGeom prst="rightArrow">
                  <a:avLst>
                    <a:gd name="adj1" fmla="val 100000"/>
                    <a:gd name="adj2" fmla="val 50000"/>
                  </a:avLst>
                </a:prstGeom>
                <a:gradFill flip="none" rotWithShape="1">
                  <a:gsLst>
                    <a:gs pos="0">
                      <a:schemeClr val="accent1">
                        <a:lumMod val="20000"/>
                        <a:lumOff val="80000"/>
                      </a:schemeClr>
                    </a:gs>
                    <a:gs pos="100000">
                      <a:schemeClr val="accent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Trebuchet MS" panose="020B0603020202020204"/>
                      <a:ea typeface="+mn-ea"/>
                      <a:cs typeface="+mn-cs"/>
                    </a:rPr>
                    <a:t>January</a:t>
                  </a:r>
                  <a:r>
                    <a:rPr kumimoji="0" lang="en-US" sz="1600" b="0" i="0" u="none" strike="noStrike" kern="1200" cap="none" spc="0" normalizeH="0" noProof="0" dirty="0" smtClean="0">
                      <a:ln>
                        <a:noFill/>
                      </a:ln>
                      <a:solidFill>
                        <a:prstClr val="white"/>
                      </a:solidFill>
                      <a:effectLst/>
                      <a:uLnTx/>
                      <a:uFillTx/>
                      <a:latin typeface="Trebuchet MS" panose="020B0603020202020204"/>
                      <a:ea typeface="+mn-ea"/>
                      <a:cs typeface="+mn-cs"/>
                    </a:rPr>
                    <a:t> ‘24</a:t>
                  </a:r>
                  <a:endParaRPr kumimoji="0" lang="en-US" sz="16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cxnSp>
              <p:nvCxnSpPr>
                <p:cNvPr id="100" name="Straight Connector 99" title="Q lines">
                  <a:extLst>
                    <a:ext uri="{FF2B5EF4-FFF2-40B4-BE49-F238E27FC236}">
                      <a16:creationId xmlns:a16="http://schemas.microsoft.com/office/drawing/2014/main" id="{AF8B8BAA-B7B7-419D-B159-3760CB7AE576}"/>
                    </a:ext>
                  </a:extLst>
                </p:cNvPr>
                <p:cNvCxnSpPr>
                  <a:cxnSpLocks/>
                </p:cNvCxnSpPr>
                <p:nvPr/>
              </p:nvCxnSpPr>
              <p:spPr>
                <a:xfrm>
                  <a:off x="3657043"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1" name="Straight Connector 100" title="Q lines">
                  <a:extLst>
                    <a:ext uri="{FF2B5EF4-FFF2-40B4-BE49-F238E27FC236}">
                      <a16:creationId xmlns:a16="http://schemas.microsoft.com/office/drawing/2014/main" id="{8CEE23F6-603B-4DB5-A968-8F086AA2AF53}"/>
                    </a:ext>
                  </a:extLst>
                </p:cNvPr>
                <p:cNvCxnSpPr>
                  <a:cxnSpLocks/>
                </p:cNvCxnSpPr>
                <p:nvPr/>
              </p:nvCxnSpPr>
              <p:spPr>
                <a:xfrm>
                  <a:off x="4304435"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2" name="Straight Connector 101" title="Q lines">
                  <a:extLst>
                    <a:ext uri="{FF2B5EF4-FFF2-40B4-BE49-F238E27FC236}">
                      <a16:creationId xmlns:a16="http://schemas.microsoft.com/office/drawing/2014/main" id="{B0EC7A32-A13D-40FD-8FCB-9A2616556D19}"/>
                    </a:ext>
                  </a:extLst>
                </p:cNvPr>
                <p:cNvCxnSpPr>
                  <a:cxnSpLocks/>
                </p:cNvCxnSpPr>
                <p:nvPr/>
              </p:nvCxnSpPr>
              <p:spPr>
                <a:xfrm>
                  <a:off x="495182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3" name="Straight Connector 102" title="Q lines">
                  <a:extLst>
                    <a:ext uri="{FF2B5EF4-FFF2-40B4-BE49-F238E27FC236}">
                      <a16:creationId xmlns:a16="http://schemas.microsoft.com/office/drawing/2014/main" id="{662638A0-3098-431F-BE5E-612EF4623E02}"/>
                    </a:ext>
                  </a:extLst>
                </p:cNvPr>
                <p:cNvCxnSpPr>
                  <a:cxnSpLocks/>
                </p:cNvCxnSpPr>
                <p:nvPr/>
              </p:nvCxnSpPr>
              <p:spPr>
                <a:xfrm>
                  <a:off x="559921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grpSp>
          <p:grpSp>
            <p:nvGrpSpPr>
              <p:cNvPr id="91" name="Group 90" descr="Milestone Text">
                <a:extLst>
                  <a:ext uri="{FF2B5EF4-FFF2-40B4-BE49-F238E27FC236}">
                    <a16:creationId xmlns:a16="http://schemas.microsoft.com/office/drawing/2014/main" id="{74D039CB-9CCD-4259-A336-75EB51910395}"/>
                  </a:ext>
                </a:extLst>
              </p:cNvPr>
              <p:cNvGrpSpPr/>
              <p:nvPr/>
            </p:nvGrpSpPr>
            <p:grpSpPr>
              <a:xfrm>
                <a:off x="2768331" y="1253503"/>
                <a:ext cx="2552023" cy="740740"/>
                <a:chOff x="925241" y="1255561"/>
                <a:chExt cx="1220269" cy="450625"/>
              </a:xfrm>
            </p:grpSpPr>
            <p:sp>
              <p:nvSpPr>
                <p:cNvPr id="97" name="TextBox 96">
                  <a:extLst>
                    <a:ext uri="{FF2B5EF4-FFF2-40B4-BE49-F238E27FC236}">
                      <a16:creationId xmlns:a16="http://schemas.microsoft.com/office/drawing/2014/main" id="{0618AC60-DF13-401B-AC73-91C3F019CB3C}"/>
                    </a:ext>
                  </a:extLst>
                </p:cNvPr>
                <p:cNvSpPr txBox="1"/>
                <p:nvPr/>
              </p:nvSpPr>
              <p:spPr>
                <a:xfrm>
                  <a:off x="925241" y="1255561"/>
                  <a:ext cx="1220269" cy="3370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prstClr val="black">
                          <a:lumMod val="75000"/>
                          <a:lumOff val="25000"/>
                        </a:prstClr>
                      </a:solidFill>
                      <a:latin typeface="Trebuchet MS" panose="020B0603020202020204"/>
                    </a:rPr>
                    <a:t>Right Care Right Time – Data Sub Group</a:t>
                  </a:r>
                  <a:endParaRPr kumimoji="0" lang="en-US"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p:txBody>
            </p:sp>
            <p:sp>
              <p:nvSpPr>
                <p:cNvPr id="98" name="TextBox 97">
                  <a:extLst>
                    <a:ext uri="{FF2B5EF4-FFF2-40B4-BE49-F238E27FC236}">
                      <a16:creationId xmlns:a16="http://schemas.microsoft.com/office/drawing/2014/main" id="{5938A122-F3F6-4956-953F-D7D83254FFD4}"/>
                    </a:ext>
                  </a:extLst>
                </p:cNvPr>
                <p:cNvSpPr txBox="1"/>
                <p:nvPr/>
              </p:nvSpPr>
              <p:spPr>
                <a:xfrm>
                  <a:off x="1079816" y="1612569"/>
                  <a:ext cx="911118" cy="9361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prstClr val="black">
                          <a:lumMod val="75000"/>
                          <a:lumOff val="25000"/>
                        </a:prstClr>
                      </a:solidFill>
                      <a:latin typeface="Trebuchet MS" panose="020B0603020202020204"/>
                    </a:rPr>
                    <a:t>Mon 08 Jan 24</a:t>
                  </a:r>
                  <a:endParaRPr kumimoji="0" lang="en-US" sz="1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p:txBody>
            </p:sp>
          </p:grpSp>
          <p:pic>
            <p:nvPicPr>
              <p:cNvPr id="92" name="Graphic 175" title="callout">
                <a:extLst>
                  <a:ext uri="{FF2B5EF4-FFF2-40B4-BE49-F238E27FC236}">
                    <a16:creationId xmlns:a16="http://schemas.microsoft.com/office/drawing/2014/main" id="{B93F302A-1971-452D-AFCA-DD02DB91DA10}"/>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rot="16200000">
                <a:off x="3761811" y="2709742"/>
                <a:ext cx="581025" cy="295275"/>
              </a:xfrm>
              <a:prstGeom prst="rect">
                <a:avLst/>
              </a:prstGeom>
            </p:spPr>
          </p:pic>
          <p:sp>
            <p:nvSpPr>
              <p:cNvPr id="93" name="Oval 92" title="Milestone Number">
                <a:extLst>
                  <a:ext uri="{FF2B5EF4-FFF2-40B4-BE49-F238E27FC236}">
                    <a16:creationId xmlns:a16="http://schemas.microsoft.com/office/drawing/2014/main" id="{F22CCCBA-CDC5-467B-9BDA-06FB3DB21606}"/>
                  </a:ext>
                </a:extLst>
              </p:cNvPr>
              <p:cNvSpPr/>
              <p:nvPr/>
            </p:nvSpPr>
            <p:spPr>
              <a:xfrm>
                <a:off x="3705768" y="2121418"/>
                <a:ext cx="407673" cy="407673"/>
              </a:xfrm>
              <a:prstGeom prst="ellipse">
                <a:avLst/>
              </a:prstGeom>
              <a:solidFill>
                <a:schemeClr val="accent1">
                  <a:lumMod val="7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grpSp>
            <p:nvGrpSpPr>
              <p:cNvPr id="94" name="Group 93" title="Milestone Text">
                <a:extLst>
                  <a:ext uri="{FF2B5EF4-FFF2-40B4-BE49-F238E27FC236}">
                    <a16:creationId xmlns:a16="http://schemas.microsoft.com/office/drawing/2014/main" id="{B15CF98A-C041-4C54-83E0-D6B1A0165558}"/>
                  </a:ext>
                </a:extLst>
              </p:cNvPr>
              <p:cNvGrpSpPr/>
              <p:nvPr/>
            </p:nvGrpSpPr>
            <p:grpSpPr>
              <a:xfrm>
                <a:off x="2964594" y="4847151"/>
                <a:ext cx="2941454" cy="781512"/>
                <a:chOff x="1920037" y="2292607"/>
                <a:chExt cx="1279386" cy="355804"/>
              </a:xfrm>
            </p:grpSpPr>
            <p:sp>
              <p:nvSpPr>
                <p:cNvPr id="95" name="TextBox 94">
                  <a:extLst>
                    <a:ext uri="{FF2B5EF4-FFF2-40B4-BE49-F238E27FC236}">
                      <a16:creationId xmlns:a16="http://schemas.microsoft.com/office/drawing/2014/main" id="{364C8657-37CD-432B-AD71-7255D32855F5}"/>
                    </a:ext>
                  </a:extLst>
                </p:cNvPr>
                <p:cNvSpPr txBox="1"/>
                <p:nvPr/>
              </p:nvSpPr>
              <p:spPr>
                <a:xfrm>
                  <a:off x="1920037" y="2292607"/>
                  <a:ext cx="1279386" cy="2522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Right Care Right Time Programme Board</a:t>
                  </a:r>
                  <a:endParaRPr kumimoji="0" lang="en-US"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p:txBody>
            </p:sp>
            <p:sp>
              <p:nvSpPr>
                <p:cNvPr id="96" name="TextBox 95">
                  <a:extLst>
                    <a:ext uri="{FF2B5EF4-FFF2-40B4-BE49-F238E27FC236}">
                      <a16:creationId xmlns:a16="http://schemas.microsoft.com/office/drawing/2014/main" id="{5D435BCF-D2D6-4341-809F-90860DEAC612}"/>
                    </a:ext>
                  </a:extLst>
                </p:cNvPr>
                <p:cNvSpPr txBox="1"/>
                <p:nvPr/>
              </p:nvSpPr>
              <p:spPr>
                <a:xfrm>
                  <a:off x="2308170" y="2578350"/>
                  <a:ext cx="614181" cy="7006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 </a:t>
                  </a:r>
                  <a:r>
                    <a:rPr lang="en-US" sz="1000" dirty="0" smtClean="0">
                      <a:solidFill>
                        <a:prstClr val="black">
                          <a:lumMod val="75000"/>
                          <a:lumOff val="25000"/>
                        </a:prstClr>
                      </a:solidFill>
                      <a:latin typeface="Trebuchet MS" panose="020B0603020202020204"/>
                    </a:rPr>
                    <a:t>Tues 16 Jan 24 </a:t>
                  </a:r>
                  <a:r>
                    <a:rPr kumimoji="0" lang="en-US" sz="10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 </a:t>
                  </a:r>
                  <a:endParaRPr kumimoji="0" lang="en-US" sz="1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p:txBody>
            </p:sp>
          </p:grpSp>
        </p:grpSp>
      </p:grpSp>
      <p:pic>
        <p:nvPicPr>
          <p:cNvPr id="154" name="Graphic 175" title="callout">
            <a:extLst>
              <a:ext uri="{FF2B5EF4-FFF2-40B4-BE49-F238E27FC236}">
                <a16:creationId xmlns:a16="http://schemas.microsoft.com/office/drawing/2014/main" id="{B93F302A-1971-452D-AFCA-DD02DB91DA10}"/>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rot="16200000">
            <a:off x="5289975" y="3202281"/>
            <a:ext cx="581025" cy="295275"/>
          </a:xfrm>
          <a:prstGeom prst="rect">
            <a:avLst/>
          </a:prstGeom>
        </p:spPr>
      </p:pic>
      <p:sp>
        <p:nvSpPr>
          <p:cNvPr id="227" name="Oval 226" title="Milestone Number">
            <a:extLst>
              <a:ext uri="{FF2B5EF4-FFF2-40B4-BE49-F238E27FC236}">
                <a16:creationId xmlns:a16="http://schemas.microsoft.com/office/drawing/2014/main" id="{F22CCCBA-CDC5-467B-9BDA-06FB3DB21606}"/>
              </a:ext>
            </a:extLst>
          </p:cNvPr>
          <p:cNvSpPr/>
          <p:nvPr/>
        </p:nvSpPr>
        <p:spPr>
          <a:xfrm>
            <a:off x="5234825" y="2641969"/>
            <a:ext cx="407673" cy="407673"/>
          </a:xfrm>
          <a:prstGeom prst="ellipse">
            <a:avLst/>
          </a:prstGeom>
          <a:solidFill>
            <a:schemeClr val="accent1">
              <a:lumMod val="7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228" name="Graphic 175" title="callout">
            <a:extLst>
              <a:ext uri="{FF2B5EF4-FFF2-40B4-BE49-F238E27FC236}">
                <a16:creationId xmlns:a16="http://schemas.microsoft.com/office/drawing/2014/main" id="{B93F302A-1971-452D-AFCA-DD02DB91DA10}"/>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rot="16200000">
            <a:off x="5719132" y="4407119"/>
            <a:ext cx="581025" cy="295275"/>
          </a:xfrm>
          <a:prstGeom prst="rect">
            <a:avLst/>
          </a:prstGeom>
        </p:spPr>
      </p:pic>
      <p:sp>
        <p:nvSpPr>
          <p:cNvPr id="229" name="Oval 228" title="Milestone Number">
            <a:extLst>
              <a:ext uri="{FF2B5EF4-FFF2-40B4-BE49-F238E27FC236}">
                <a16:creationId xmlns:a16="http://schemas.microsoft.com/office/drawing/2014/main" id="{F22CCCBA-CDC5-467B-9BDA-06FB3DB21606}"/>
              </a:ext>
            </a:extLst>
          </p:cNvPr>
          <p:cNvSpPr/>
          <p:nvPr/>
        </p:nvSpPr>
        <p:spPr>
          <a:xfrm>
            <a:off x="5948086" y="4899789"/>
            <a:ext cx="407673" cy="407673"/>
          </a:xfrm>
          <a:prstGeom prst="ellipse">
            <a:avLst/>
          </a:prstGeom>
          <a:solidFill>
            <a:schemeClr val="accent1">
              <a:lumMod val="7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230" name="TextBox 229">
            <a:extLst>
              <a:ext uri="{FF2B5EF4-FFF2-40B4-BE49-F238E27FC236}">
                <a16:creationId xmlns:a16="http://schemas.microsoft.com/office/drawing/2014/main" id="{80DC6BE6-5DF7-410B-BE5E-F673AF7AE5AE}"/>
              </a:ext>
            </a:extLst>
          </p:cNvPr>
          <p:cNvSpPr txBox="1"/>
          <p:nvPr/>
        </p:nvSpPr>
        <p:spPr>
          <a:xfrm>
            <a:off x="5599776" y="5383421"/>
            <a:ext cx="2182169" cy="1107996"/>
          </a:xfrm>
          <a:prstGeom prst="rect">
            <a:avLst/>
          </a:prstGeom>
          <a:noFill/>
        </p:spPr>
        <p:txBody>
          <a:bodyPr wrap="square" lIns="0" tIns="0" rIns="0" bIns="0" rtlCol="0">
            <a:spAutoFit/>
          </a:bodyPr>
          <a:lstStyle/>
          <a:p>
            <a:pPr algn="ctr"/>
            <a:r>
              <a:rPr lang="en-US" dirty="0" smtClean="0">
                <a:solidFill>
                  <a:schemeClr val="tx1">
                    <a:lumMod val="75000"/>
                    <a:lumOff val="25000"/>
                  </a:schemeClr>
                </a:solidFill>
                <a:latin typeface="Trebuchet MS" panose="020B0603020202020204" pitchFamily="34" charset="0"/>
              </a:rPr>
              <a:t>Right Care Right Time – Wider Workforce Event Stirling</a:t>
            </a:r>
          </a:p>
        </p:txBody>
      </p:sp>
      <p:sp>
        <p:nvSpPr>
          <p:cNvPr id="231" name="TextBox 230">
            <a:extLst>
              <a:ext uri="{FF2B5EF4-FFF2-40B4-BE49-F238E27FC236}">
                <a16:creationId xmlns:a16="http://schemas.microsoft.com/office/drawing/2014/main" id="{0DEFCEAC-68C1-40F1-9B35-3772D46BCCEF}"/>
              </a:ext>
            </a:extLst>
          </p:cNvPr>
          <p:cNvSpPr txBox="1"/>
          <p:nvPr/>
        </p:nvSpPr>
        <p:spPr>
          <a:xfrm>
            <a:off x="6114385" y="6506302"/>
            <a:ext cx="1097977" cy="153888"/>
          </a:xfrm>
          <a:prstGeom prst="rect">
            <a:avLst/>
          </a:prstGeom>
          <a:noFill/>
        </p:spPr>
        <p:txBody>
          <a:bodyPr wrap="square" lIns="0" tIns="0" rIns="0" bIns="0" rtlCol="0">
            <a:spAutoFit/>
          </a:bodyPr>
          <a:lstStyle/>
          <a:p>
            <a:pPr algn="ctr"/>
            <a:r>
              <a:rPr lang="en-US" sz="1000" dirty="0" smtClean="0">
                <a:solidFill>
                  <a:schemeClr val="tx1">
                    <a:lumMod val="75000"/>
                    <a:lumOff val="25000"/>
                  </a:schemeClr>
                </a:solidFill>
                <a:latin typeface="Trebuchet MS" panose="020B0603020202020204" pitchFamily="34" charset="0"/>
              </a:rPr>
              <a:t>Weds 24 Jan 24 </a:t>
            </a:r>
            <a:endParaRPr lang="en-US" sz="1000" dirty="0">
              <a:solidFill>
                <a:schemeClr val="tx1">
                  <a:lumMod val="75000"/>
                  <a:lumOff val="25000"/>
                </a:schemeClr>
              </a:solidFill>
              <a:latin typeface="Trebuchet MS" panose="020B0603020202020204" pitchFamily="34" charset="0"/>
            </a:endParaRPr>
          </a:p>
        </p:txBody>
      </p:sp>
      <p:pic>
        <p:nvPicPr>
          <p:cNvPr id="304" name="Graphic 180" title="callout">
            <a:extLst>
              <a:ext uri="{FF2B5EF4-FFF2-40B4-BE49-F238E27FC236}">
                <a16:creationId xmlns:a16="http://schemas.microsoft.com/office/drawing/2014/main" id="{6C430932-4247-4972-856C-17A09387FC9A}"/>
              </a:ext>
            </a:extLst>
          </p:cNvPr>
          <p:cNvPicPr>
            <a:picLocks noChangeAspect="1"/>
          </p:cNvPicPr>
          <p:nvPr/>
        </p:nvPicPr>
        <p:blipFill>
          <a:blip r:embed="rId6">
            <a:extLst>
              <a:ext uri="{96DAC541-7B7A-43D3-8B79-37D633B846F1}">
                <asvg:svgBlip xmlns:asvg="http://schemas.microsoft.com/office/drawing/2016/SVG/main" xmlns="" r:embed="rId8"/>
              </a:ext>
            </a:extLst>
          </a:blip>
          <a:stretch>
            <a:fillRect/>
          </a:stretch>
        </p:blipFill>
        <p:spPr>
          <a:xfrm rot="5400000">
            <a:off x="7948907" y="3217350"/>
            <a:ext cx="581025" cy="295275"/>
          </a:xfrm>
          <a:prstGeom prst="rect">
            <a:avLst/>
          </a:prstGeom>
        </p:spPr>
      </p:pic>
      <p:sp>
        <p:nvSpPr>
          <p:cNvPr id="305" name="TextBox 304">
            <a:extLst>
              <a:ext uri="{FF2B5EF4-FFF2-40B4-BE49-F238E27FC236}">
                <a16:creationId xmlns:a16="http://schemas.microsoft.com/office/drawing/2014/main" id="{DC986DC1-84E8-47FB-8950-1039ECBFBBEF}"/>
              </a:ext>
            </a:extLst>
          </p:cNvPr>
          <p:cNvSpPr txBox="1"/>
          <p:nvPr/>
        </p:nvSpPr>
        <p:spPr>
          <a:xfrm>
            <a:off x="7657441" y="5353319"/>
            <a:ext cx="2674650" cy="1107996"/>
          </a:xfrm>
          <a:prstGeom prst="rect">
            <a:avLst/>
          </a:prstGeom>
          <a:noFill/>
        </p:spPr>
        <p:txBody>
          <a:bodyPr wrap="square" lIns="0" tIns="0" rIns="0" bIns="0" rtlCol="0">
            <a:spAutoFit/>
          </a:bodyPr>
          <a:lstStyle/>
          <a:p>
            <a:pPr lvl="0" algn="ctr">
              <a:defRPr/>
            </a:pPr>
            <a:r>
              <a:rPr lang="en-US" dirty="0" smtClean="0">
                <a:solidFill>
                  <a:prstClr val="black">
                    <a:lumMod val="75000"/>
                    <a:lumOff val="25000"/>
                  </a:prstClr>
                </a:solidFill>
                <a:latin typeface="Trebuchet MS" panose="020B0603020202020204" pitchFamily="34" charset="0"/>
              </a:rPr>
              <a:t>Updated Process, SOPs, &amp; Team Structure document ready for staff feedback in Clacks &amp; Stirling </a:t>
            </a:r>
            <a:endParaRPr lang="en-US" dirty="0">
              <a:solidFill>
                <a:prstClr val="black">
                  <a:lumMod val="75000"/>
                  <a:lumOff val="25000"/>
                </a:prstClr>
              </a:solidFill>
              <a:latin typeface="Trebuchet MS" panose="020B0603020202020204" pitchFamily="34" charset="0"/>
            </a:endParaRPr>
          </a:p>
        </p:txBody>
      </p:sp>
      <p:sp>
        <p:nvSpPr>
          <p:cNvPr id="306" name="TextBox 305">
            <a:extLst>
              <a:ext uri="{FF2B5EF4-FFF2-40B4-BE49-F238E27FC236}">
                <a16:creationId xmlns:a16="http://schemas.microsoft.com/office/drawing/2014/main" id="{49E0D585-175D-486D-BE73-5C936EF5693D}"/>
              </a:ext>
            </a:extLst>
          </p:cNvPr>
          <p:cNvSpPr txBox="1"/>
          <p:nvPr/>
        </p:nvSpPr>
        <p:spPr>
          <a:xfrm>
            <a:off x="8553637" y="6541716"/>
            <a:ext cx="1232286" cy="153888"/>
          </a:xfrm>
          <a:prstGeom prst="rect">
            <a:avLst/>
          </a:prstGeom>
          <a:noFill/>
        </p:spPr>
        <p:txBody>
          <a:bodyPr wrap="square" lIns="0" tIns="0" rIns="0" bIns="0" rtlCol="0">
            <a:spAutoFit/>
          </a:bodyPr>
          <a:lstStyle/>
          <a:p>
            <a:pPr lvl="0" algn="ctr">
              <a:defRPr/>
            </a:pPr>
            <a:r>
              <a:rPr lang="en-US" sz="1000" dirty="0" smtClean="0">
                <a:solidFill>
                  <a:prstClr val="black">
                    <a:lumMod val="75000"/>
                    <a:lumOff val="25000"/>
                  </a:prstClr>
                </a:solidFill>
                <a:latin typeface="Trebuchet MS" panose="020B0603020202020204" pitchFamily="34" charset="0"/>
              </a:rPr>
              <a:t>Mid/Later Feb 24</a:t>
            </a:r>
            <a:endParaRPr lang="en-US" sz="1000" dirty="0">
              <a:solidFill>
                <a:prstClr val="black">
                  <a:lumMod val="75000"/>
                  <a:lumOff val="25000"/>
                </a:prstClr>
              </a:solidFill>
              <a:latin typeface="Trebuchet MS" panose="020B0603020202020204" pitchFamily="34" charset="0"/>
            </a:endParaRPr>
          </a:p>
        </p:txBody>
      </p:sp>
      <p:sp>
        <p:nvSpPr>
          <p:cNvPr id="307" name="TextBox 306">
            <a:extLst>
              <a:ext uri="{FF2B5EF4-FFF2-40B4-BE49-F238E27FC236}">
                <a16:creationId xmlns:a16="http://schemas.microsoft.com/office/drawing/2014/main" id="{49E0D585-175D-486D-BE73-5C936EF5693D}"/>
              </a:ext>
            </a:extLst>
          </p:cNvPr>
          <p:cNvSpPr txBox="1"/>
          <p:nvPr/>
        </p:nvSpPr>
        <p:spPr>
          <a:xfrm>
            <a:off x="8500311" y="2972383"/>
            <a:ext cx="991783" cy="153888"/>
          </a:xfrm>
          <a:prstGeom prst="rect">
            <a:avLst/>
          </a:prstGeom>
          <a:noFill/>
        </p:spPr>
        <p:txBody>
          <a:bodyPr wrap="square" lIns="0" tIns="0" rIns="0" bIns="0" rtlCol="0">
            <a:spAutoFit/>
          </a:bodyPr>
          <a:lstStyle/>
          <a:p>
            <a:pPr lvl="0" algn="ctr">
              <a:defRPr/>
            </a:pPr>
            <a:r>
              <a:rPr lang="en-US" sz="1000" dirty="0" smtClean="0">
                <a:solidFill>
                  <a:prstClr val="black">
                    <a:lumMod val="75000"/>
                    <a:lumOff val="25000"/>
                  </a:prstClr>
                </a:solidFill>
                <a:latin typeface="Trebuchet MS" panose="020B0603020202020204" pitchFamily="34" charset="0"/>
              </a:rPr>
              <a:t>End Feb 24</a:t>
            </a:r>
            <a:endParaRPr lang="en-US" sz="1000" dirty="0">
              <a:solidFill>
                <a:prstClr val="black">
                  <a:lumMod val="75000"/>
                  <a:lumOff val="25000"/>
                </a:prstClr>
              </a:solidFill>
              <a:latin typeface="Trebuchet MS" panose="020B0603020202020204" pitchFamily="34" charset="0"/>
            </a:endParaRPr>
          </a:p>
        </p:txBody>
      </p:sp>
      <p:sp>
        <p:nvSpPr>
          <p:cNvPr id="308" name="TextBox 307">
            <a:extLst>
              <a:ext uri="{FF2B5EF4-FFF2-40B4-BE49-F238E27FC236}">
                <a16:creationId xmlns:a16="http://schemas.microsoft.com/office/drawing/2014/main" id="{0618AC60-DF13-401B-AC73-91C3F019CB3C}"/>
              </a:ext>
            </a:extLst>
          </p:cNvPr>
          <p:cNvSpPr txBox="1"/>
          <p:nvPr/>
        </p:nvSpPr>
        <p:spPr>
          <a:xfrm>
            <a:off x="10418858" y="5341197"/>
            <a:ext cx="1783023" cy="110799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prstClr val="black">
                    <a:lumMod val="75000"/>
                    <a:lumOff val="25000"/>
                  </a:prstClr>
                </a:solidFill>
                <a:latin typeface="Trebuchet MS" panose="020B0603020202020204"/>
              </a:rPr>
              <a:t>Support Staff, Manage Change, Monitor Data, Realise Impact</a:t>
            </a:r>
            <a:endParaRPr kumimoji="0" lang="en-US"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1751397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637706-E8E6-CD47-B106-F60A8A58A6FF}"/>
              </a:ext>
            </a:extLst>
          </p:cNvPr>
          <p:cNvPicPr>
            <a:picLocks noChangeAspect="1"/>
          </p:cNvPicPr>
          <p:nvPr/>
        </p:nvPicPr>
        <p:blipFill>
          <a:blip r:embed="rId3"/>
          <a:stretch>
            <a:fillRect/>
          </a:stretch>
        </p:blipFill>
        <p:spPr>
          <a:xfrm>
            <a:off x="8943033" y="3620705"/>
            <a:ext cx="3505131" cy="3646277"/>
          </a:xfrm>
          <a:prstGeom prst="rect">
            <a:avLst/>
          </a:prstGeom>
        </p:spPr>
      </p:pic>
      <p:pic>
        <p:nvPicPr>
          <p:cNvPr id="3" name="Picture 2"/>
          <p:cNvPicPr>
            <a:picLocks noChangeAspect="1"/>
          </p:cNvPicPr>
          <p:nvPr/>
        </p:nvPicPr>
        <p:blipFill>
          <a:blip r:embed="rId4"/>
          <a:stretch>
            <a:fillRect/>
          </a:stretch>
        </p:blipFill>
        <p:spPr>
          <a:xfrm>
            <a:off x="541876" y="1"/>
            <a:ext cx="11250291" cy="6871316"/>
          </a:xfrm>
          <a:prstGeom prst="rect">
            <a:avLst/>
          </a:prstGeom>
        </p:spPr>
      </p:pic>
    </p:spTree>
    <p:extLst>
      <p:ext uri="{BB962C8B-B14F-4D97-AF65-F5344CB8AC3E}">
        <p14:creationId xmlns:p14="http://schemas.microsoft.com/office/powerpoint/2010/main" val="41403058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E65C358-6D90-3941-9FF2-896D7EC4AC30}"/>
              </a:ext>
            </a:extLst>
          </p:cNvPr>
          <p:cNvPicPr>
            <a:picLocks noChangeAspect="1"/>
          </p:cNvPicPr>
          <p:nvPr/>
        </p:nvPicPr>
        <p:blipFill>
          <a:blip r:embed="rId3"/>
          <a:stretch>
            <a:fillRect/>
          </a:stretch>
        </p:blipFill>
        <p:spPr>
          <a:xfrm>
            <a:off x="0" y="857484"/>
            <a:ext cx="12228770" cy="740203"/>
          </a:xfrm>
          <a:prstGeom prst="rect">
            <a:avLst/>
          </a:prstGeom>
        </p:spPr>
      </p:pic>
      <p:sp>
        <p:nvSpPr>
          <p:cNvPr id="6" name="TextBox 5">
            <a:extLst>
              <a:ext uri="{FF2B5EF4-FFF2-40B4-BE49-F238E27FC236}">
                <a16:creationId xmlns:a16="http://schemas.microsoft.com/office/drawing/2014/main" id="{5079DA50-5AD8-BC43-87BF-E4E9968450B2}"/>
              </a:ext>
            </a:extLst>
          </p:cNvPr>
          <p:cNvSpPr txBox="1"/>
          <p:nvPr/>
        </p:nvSpPr>
        <p:spPr>
          <a:xfrm>
            <a:off x="122830" y="961108"/>
            <a:ext cx="11846257" cy="523220"/>
          </a:xfrm>
          <a:prstGeom prst="rect">
            <a:avLst/>
          </a:prstGeom>
          <a:noFill/>
        </p:spPr>
        <p:txBody>
          <a:bodyPr wrap="square" rtlCol="0">
            <a:spAutoFit/>
          </a:bodyPr>
          <a:lstStyle/>
          <a:p>
            <a:r>
              <a:rPr lang="en-GB" sz="2800" dirty="0">
                <a:solidFill>
                  <a:schemeClr val="bg1"/>
                </a:solidFill>
                <a:latin typeface="+mj-lt"/>
              </a:rPr>
              <a:t>Questions &amp; </a:t>
            </a:r>
            <a:r>
              <a:rPr lang="en-GB" sz="2800" dirty="0" smtClean="0">
                <a:solidFill>
                  <a:schemeClr val="bg1"/>
                </a:solidFill>
                <a:latin typeface="+mj-lt"/>
              </a:rPr>
              <a:t>Discussion:</a:t>
            </a:r>
            <a:endParaRPr lang="en-US" sz="4400" dirty="0">
              <a:solidFill>
                <a:schemeClr val="bg1"/>
              </a:solidFill>
              <a:latin typeface="+mj-lt"/>
            </a:endParaRPr>
          </a:p>
        </p:txBody>
      </p:sp>
      <p:pic>
        <p:nvPicPr>
          <p:cNvPr id="8" name="Picture 7">
            <a:extLst>
              <a:ext uri="{FF2B5EF4-FFF2-40B4-BE49-F238E27FC236}">
                <a16:creationId xmlns:a16="http://schemas.microsoft.com/office/drawing/2014/main" id="{83637706-E8E6-CD47-B106-F60A8A58A6FF}"/>
              </a:ext>
            </a:extLst>
          </p:cNvPr>
          <p:cNvPicPr>
            <a:picLocks noChangeAspect="1"/>
          </p:cNvPicPr>
          <p:nvPr/>
        </p:nvPicPr>
        <p:blipFill>
          <a:blip r:embed="rId4"/>
          <a:stretch>
            <a:fillRect/>
          </a:stretch>
        </p:blipFill>
        <p:spPr>
          <a:xfrm>
            <a:off x="8943033" y="3620705"/>
            <a:ext cx="3505131" cy="3646277"/>
          </a:xfrm>
          <a:prstGeom prst="rect">
            <a:avLst/>
          </a:prstGeom>
        </p:spPr>
      </p:pic>
      <p:pic>
        <p:nvPicPr>
          <p:cNvPr id="4" name="Picture 3"/>
          <p:cNvPicPr>
            <a:picLocks noChangeAspect="1"/>
          </p:cNvPicPr>
          <p:nvPr/>
        </p:nvPicPr>
        <p:blipFill>
          <a:blip r:embed="rId5"/>
          <a:stretch>
            <a:fillRect/>
          </a:stretch>
        </p:blipFill>
        <p:spPr>
          <a:xfrm>
            <a:off x="122831" y="180260"/>
            <a:ext cx="2180532" cy="534008"/>
          </a:xfrm>
          <a:prstGeom prst="rect">
            <a:avLst/>
          </a:prstGeom>
        </p:spPr>
      </p:pic>
      <p:sp>
        <p:nvSpPr>
          <p:cNvPr id="2" name="TextBox 1"/>
          <p:cNvSpPr txBox="1"/>
          <p:nvPr/>
        </p:nvSpPr>
        <p:spPr>
          <a:xfrm>
            <a:off x="745088" y="2001078"/>
            <a:ext cx="10887469" cy="4031873"/>
          </a:xfrm>
          <a:prstGeom prst="rect">
            <a:avLst/>
          </a:prstGeom>
          <a:noFill/>
        </p:spPr>
        <p:txBody>
          <a:bodyPr wrap="square" rtlCol="0">
            <a:spAutoFit/>
          </a:bodyPr>
          <a:lstStyle/>
          <a:p>
            <a:pPr lvl="1"/>
            <a:r>
              <a:rPr lang="en-GB" sz="3200" dirty="0" smtClean="0"/>
              <a:t>Questions for you:</a:t>
            </a:r>
          </a:p>
          <a:p>
            <a:pPr marL="800100" lvl="1" indent="-342900">
              <a:buFont typeface="+mj-lt"/>
              <a:buAutoNum type="arabicPeriod"/>
            </a:pPr>
            <a:r>
              <a:rPr lang="en-GB" sz="3200" dirty="0" smtClean="0"/>
              <a:t>What are the Good Bits about this proposal?</a:t>
            </a:r>
            <a:endParaRPr lang="en-GB" sz="3200" dirty="0"/>
          </a:p>
          <a:p>
            <a:pPr marL="800100" lvl="1" indent="-342900">
              <a:buFont typeface="+mj-lt"/>
              <a:buAutoNum type="arabicPeriod"/>
            </a:pPr>
            <a:r>
              <a:rPr lang="en-GB" sz="3200" dirty="0" smtClean="0"/>
              <a:t>Does this proposal give you any Worries or do you perceive any Risks?</a:t>
            </a:r>
            <a:endParaRPr lang="en-GB" sz="3200" dirty="0"/>
          </a:p>
          <a:p>
            <a:pPr marL="800100" lvl="1" indent="-342900">
              <a:buFont typeface="+mj-lt"/>
              <a:buAutoNum type="arabicPeriod"/>
            </a:pPr>
            <a:r>
              <a:rPr lang="en-GB" sz="3200" dirty="0" smtClean="0"/>
              <a:t>Do you have any Suggestions about how to improve this proposal?</a:t>
            </a:r>
          </a:p>
          <a:p>
            <a:pPr marL="800100" lvl="1" indent="-342900">
              <a:buFont typeface="+mj-lt"/>
              <a:buAutoNum type="arabicPeriod"/>
            </a:pPr>
            <a:r>
              <a:rPr lang="en-GB" sz="3200" dirty="0" smtClean="0"/>
              <a:t>Have you any Questions for us?</a:t>
            </a:r>
          </a:p>
          <a:p>
            <a:pPr lvl="1"/>
            <a:endParaRPr lang="en-GB" sz="3200" dirty="0"/>
          </a:p>
        </p:txBody>
      </p:sp>
    </p:spTree>
    <p:extLst>
      <p:ext uri="{BB962C8B-B14F-4D97-AF65-F5344CB8AC3E}">
        <p14:creationId xmlns:p14="http://schemas.microsoft.com/office/powerpoint/2010/main" val="38949935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E65C358-6D90-3941-9FF2-896D7EC4AC30}"/>
              </a:ext>
            </a:extLst>
          </p:cNvPr>
          <p:cNvPicPr>
            <a:picLocks noChangeAspect="1"/>
          </p:cNvPicPr>
          <p:nvPr/>
        </p:nvPicPr>
        <p:blipFill>
          <a:blip r:embed="rId3"/>
          <a:stretch>
            <a:fillRect/>
          </a:stretch>
        </p:blipFill>
        <p:spPr>
          <a:xfrm>
            <a:off x="0" y="857484"/>
            <a:ext cx="12228770" cy="740203"/>
          </a:xfrm>
          <a:prstGeom prst="rect">
            <a:avLst/>
          </a:prstGeom>
        </p:spPr>
      </p:pic>
      <p:sp>
        <p:nvSpPr>
          <p:cNvPr id="6" name="TextBox 5">
            <a:extLst>
              <a:ext uri="{FF2B5EF4-FFF2-40B4-BE49-F238E27FC236}">
                <a16:creationId xmlns:a16="http://schemas.microsoft.com/office/drawing/2014/main" id="{5079DA50-5AD8-BC43-87BF-E4E9968450B2}"/>
              </a:ext>
            </a:extLst>
          </p:cNvPr>
          <p:cNvSpPr txBox="1"/>
          <p:nvPr/>
        </p:nvSpPr>
        <p:spPr>
          <a:xfrm>
            <a:off x="122830" y="961108"/>
            <a:ext cx="11846257" cy="523220"/>
          </a:xfrm>
          <a:prstGeom prst="rect">
            <a:avLst/>
          </a:prstGeom>
          <a:noFill/>
        </p:spPr>
        <p:txBody>
          <a:bodyPr wrap="square" rtlCol="0">
            <a:spAutoFit/>
          </a:bodyPr>
          <a:lstStyle/>
          <a:p>
            <a:r>
              <a:rPr lang="en-GB" sz="2800" dirty="0" smtClean="0">
                <a:solidFill>
                  <a:schemeClr val="bg1"/>
                </a:solidFill>
                <a:latin typeface="+mj-lt"/>
              </a:rPr>
              <a:t>Feedback and What Next?:</a:t>
            </a:r>
            <a:endParaRPr lang="en-US" sz="4400" dirty="0">
              <a:solidFill>
                <a:schemeClr val="bg1"/>
              </a:solidFill>
              <a:latin typeface="+mj-lt"/>
            </a:endParaRPr>
          </a:p>
        </p:txBody>
      </p:sp>
      <p:pic>
        <p:nvPicPr>
          <p:cNvPr id="8" name="Picture 7">
            <a:extLst>
              <a:ext uri="{FF2B5EF4-FFF2-40B4-BE49-F238E27FC236}">
                <a16:creationId xmlns:a16="http://schemas.microsoft.com/office/drawing/2014/main" id="{83637706-E8E6-CD47-B106-F60A8A58A6FF}"/>
              </a:ext>
            </a:extLst>
          </p:cNvPr>
          <p:cNvPicPr>
            <a:picLocks noChangeAspect="1"/>
          </p:cNvPicPr>
          <p:nvPr/>
        </p:nvPicPr>
        <p:blipFill>
          <a:blip r:embed="rId4"/>
          <a:stretch>
            <a:fillRect/>
          </a:stretch>
        </p:blipFill>
        <p:spPr>
          <a:xfrm>
            <a:off x="8943033" y="3620705"/>
            <a:ext cx="3505131" cy="3646277"/>
          </a:xfrm>
          <a:prstGeom prst="rect">
            <a:avLst/>
          </a:prstGeom>
        </p:spPr>
      </p:pic>
      <p:sp>
        <p:nvSpPr>
          <p:cNvPr id="2" name="TextBox 1"/>
          <p:cNvSpPr txBox="1"/>
          <p:nvPr/>
        </p:nvSpPr>
        <p:spPr>
          <a:xfrm>
            <a:off x="745088" y="2001078"/>
            <a:ext cx="10887469" cy="4524315"/>
          </a:xfrm>
          <a:prstGeom prst="rect">
            <a:avLst/>
          </a:prstGeom>
          <a:noFill/>
        </p:spPr>
        <p:txBody>
          <a:bodyPr wrap="square" rtlCol="0">
            <a:spAutoFit/>
          </a:bodyPr>
          <a:lstStyle/>
          <a:p>
            <a:pPr marL="800100" lvl="1" indent="-342900">
              <a:buFont typeface="+mj-lt"/>
              <a:buAutoNum type="arabicPeriod"/>
            </a:pPr>
            <a:r>
              <a:rPr lang="en-GB" sz="3200" dirty="0" smtClean="0"/>
              <a:t>Brief feedback </a:t>
            </a:r>
            <a:r>
              <a:rPr lang="en-GB" sz="3200" dirty="0"/>
              <a:t>from g</a:t>
            </a:r>
            <a:r>
              <a:rPr lang="en-GB" sz="3200" dirty="0" smtClean="0"/>
              <a:t>roup </a:t>
            </a:r>
            <a:r>
              <a:rPr lang="en-GB" sz="3200" dirty="0"/>
              <a:t>d</a:t>
            </a:r>
            <a:r>
              <a:rPr lang="en-GB" sz="3200" dirty="0" smtClean="0"/>
              <a:t>iscussions</a:t>
            </a:r>
          </a:p>
          <a:p>
            <a:pPr marL="800100" lvl="1" indent="-342900">
              <a:buFont typeface="+mj-lt"/>
              <a:buAutoNum type="arabicPeriod"/>
            </a:pPr>
            <a:r>
              <a:rPr lang="en-GB" sz="3200" dirty="0" smtClean="0"/>
              <a:t>Any further questions</a:t>
            </a:r>
          </a:p>
          <a:p>
            <a:pPr marL="800100" lvl="1" indent="-342900">
              <a:buFont typeface="+mj-lt"/>
              <a:buAutoNum type="arabicPeriod"/>
            </a:pPr>
            <a:r>
              <a:rPr lang="en-GB" sz="3200" dirty="0" smtClean="0"/>
              <a:t>Request </a:t>
            </a:r>
            <a:r>
              <a:rPr lang="en-GB" sz="3200" dirty="0"/>
              <a:t>for </a:t>
            </a:r>
            <a:r>
              <a:rPr lang="en-GB" sz="3200" dirty="0" smtClean="0"/>
              <a:t>volunteers to help develop the SOPs and take part in Front Door Service technical groups</a:t>
            </a:r>
            <a:endParaRPr lang="en-GB" sz="3200" dirty="0"/>
          </a:p>
          <a:p>
            <a:pPr marL="800100" lvl="1" indent="-342900">
              <a:buFont typeface="+mj-lt"/>
              <a:buAutoNum type="arabicPeriod"/>
            </a:pPr>
            <a:r>
              <a:rPr lang="en-GB" sz="3200" dirty="0" smtClean="0"/>
              <a:t>Citizen Space survey</a:t>
            </a:r>
          </a:p>
          <a:p>
            <a:pPr marL="800100" lvl="1" indent="-342900">
              <a:buFont typeface="+mj-lt"/>
              <a:buAutoNum type="arabicPeriod"/>
            </a:pPr>
            <a:r>
              <a:rPr lang="en-GB" sz="3200" dirty="0"/>
              <a:t>Write up of the two events and discussions will be shared over the next </a:t>
            </a:r>
            <a:r>
              <a:rPr lang="en-GB" sz="3200" dirty="0" smtClean="0"/>
              <a:t>few weeks</a:t>
            </a:r>
          </a:p>
          <a:p>
            <a:pPr lvl="1"/>
            <a:endParaRPr lang="en-GB" sz="3200" dirty="0" smtClean="0"/>
          </a:p>
          <a:p>
            <a:pPr lvl="1"/>
            <a:r>
              <a:rPr lang="en-GB" sz="3200" dirty="0" smtClean="0"/>
              <a:t>Thank-you </a:t>
            </a:r>
            <a:r>
              <a:rPr lang="en-GB" sz="3200" dirty="0"/>
              <a:t>for making the time to participate </a:t>
            </a:r>
            <a:r>
              <a:rPr lang="en-GB" sz="3200" dirty="0" smtClean="0"/>
              <a:t>today</a:t>
            </a:r>
            <a:endParaRPr lang="en-GB" sz="3200" dirty="0"/>
          </a:p>
        </p:txBody>
      </p:sp>
      <p:pic>
        <p:nvPicPr>
          <p:cNvPr id="4" name="Picture 3"/>
          <p:cNvPicPr>
            <a:picLocks noChangeAspect="1"/>
          </p:cNvPicPr>
          <p:nvPr/>
        </p:nvPicPr>
        <p:blipFill>
          <a:blip r:embed="rId5"/>
          <a:stretch>
            <a:fillRect/>
          </a:stretch>
        </p:blipFill>
        <p:spPr>
          <a:xfrm>
            <a:off x="122831" y="180260"/>
            <a:ext cx="2180532" cy="534008"/>
          </a:xfrm>
          <a:prstGeom prst="rect">
            <a:avLst/>
          </a:prstGeom>
        </p:spPr>
      </p:pic>
    </p:spTree>
    <p:extLst>
      <p:ext uri="{BB962C8B-B14F-4D97-AF65-F5344CB8AC3E}">
        <p14:creationId xmlns:p14="http://schemas.microsoft.com/office/powerpoint/2010/main" val="8044161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E65C358-6D90-3941-9FF2-896D7EC4AC30}"/>
              </a:ext>
            </a:extLst>
          </p:cNvPr>
          <p:cNvPicPr>
            <a:picLocks noChangeAspect="1"/>
          </p:cNvPicPr>
          <p:nvPr/>
        </p:nvPicPr>
        <p:blipFill>
          <a:blip r:embed="rId3"/>
          <a:stretch>
            <a:fillRect/>
          </a:stretch>
        </p:blipFill>
        <p:spPr>
          <a:xfrm>
            <a:off x="0" y="857484"/>
            <a:ext cx="12228770" cy="740203"/>
          </a:xfrm>
          <a:prstGeom prst="rect">
            <a:avLst/>
          </a:prstGeom>
        </p:spPr>
      </p:pic>
      <p:sp>
        <p:nvSpPr>
          <p:cNvPr id="6" name="TextBox 5">
            <a:extLst>
              <a:ext uri="{FF2B5EF4-FFF2-40B4-BE49-F238E27FC236}">
                <a16:creationId xmlns:a16="http://schemas.microsoft.com/office/drawing/2014/main" id="{5079DA50-5AD8-BC43-87BF-E4E9968450B2}"/>
              </a:ext>
            </a:extLst>
          </p:cNvPr>
          <p:cNvSpPr txBox="1"/>
          <p:nvPr/>
        </p:nvSpPr>
        <p:spPr>
          <a:xfrm>
            <a:off x="122830" y="961108"/>
            <a:ext cx="11846257" cy="523220"/>
          </a:xfrm>
          <a:prstGeom prst="rect">
            <a:avLst/>
          </a:prstGeom>
          <a:noFill/>
        </p:spPr>
        <p:txBody>
          <a:bodyPr wrap="square" rtlCol="0">
            <a:spAutoFit/>
          </a:bodyPr>
          <a:lstStyle/>
          <a:p>
            <a:r>
              <a:rPr lang="en-GB" sz="2800" dirty="0" smtClean="0">
                <a:solidFill>
                  <a:schemeClr val="bg1"/>
                </a:solidFill>
                <a:latin typeface="+mj-lt"/>
              </a:rPr>
              <a:t>Overview of Presentation:</a:t>
            </a:r>
            <a:endParaRPr lang="en-US" sz="4400" dirty="0">
              <a:solidFill>
                <a:schemeClr val="bg1"/>
              </a:solidFill>
              <a:latin typeface="+mj-lt"/>
            </a:endParaRPr>
          </a:p>
        </p:txBody>
      </p:sp>
      <p:pic>
        <p:nvPicPr>
          <p:cNvPr id="8" name="Picture 7">
            <a:extLst>
              <a:ext uri="{FF2B5EF4-FFF2-40B4-BE49-F238E27FC236}">
                <a16:creationId xmlns:a16="http://schemas.microsoft.com/office/drawing/2014/main" id="{83637706-E8E6-CD47-B106-F60A8A58A6FF}"/>
              </a:ext>
            </a:extLst>
          </p:cNvPr>
          <p:cNvPicPr>
            <a:picLocks noChangeAspect="1"/>
          </p:cNvPicPr>
          <p:nvPr/>
        </p:nvPicPr>
        <p:blipFill>
          <a:blip r:embed="rId4"/>
          <a:stretch>
            <a:fillRect/>
          </a:stretch>
        </p:blipFill>
        <p:spPr>
          <a:xfrm>
            <a:off x="8943033" y="3620705"/>
            <a:ext cx="3505131" cy="3646277"/>
          </a:xfrm>
          <a:prstGeom prst="rect">
            <a:avLst/>
          </a:prstGeom>
        </p:spPr>
      </p:pic>
      <p:pic>
        <p:nvPicPr>
          <p:cNvPr id="4" name="Picture 3"/>
          <p:cNvPicPr>
            <a:picLocks noChangeAspect="1"/>
          </p:cNvPicPr>
          <p:nvPr/>
        </p:nvPicPr>
        <p:blipFill>
          <a:blip r:embed="rId5"/>
          <a:stretch>
            <a:fillRect/>
          </a:stretch>
        </p:blipFill>
        <p:spPr>
          <a:xfrm>
            <a:off x="122831" y="180260"/>
            <a:ext cx="2180532" cy="534008"/>
          </a:xfrm>
          <a:prstGeom prst="rect">
            <a:avLst/>
          </a:prstGeom>
        </p:spPr>
      </p:pic>
      <p:sp>
        <p:nvSpPr>
          <p:cNvPr id="2" name="TextBox 1"/>
          <p:cNvSpPr txBox="1"/>
          <p:nvPr/>
        </p:nvSpPr>
        <p:spPr>
          <a:xfrm>
            <a:off x="1616521" y="2168518"/>
            <a:ext cx="8995727" cy="3970318"/>
          </a:xfrm>
          <a:prstGeom prst="rect">
            <a:avLst/>
          </a:prstGeom>
          <a:noFill/>
        </p:spPr>
        <p:txBody>
          <a:bodyPr wrap="square" rtlCol="0">
            <a:spAutoFit/>
          </a:bodyPr>
          <a:lstStyle/>
          <a:p>
            <a:pPr marL="285750" indent="-285750">
              <a:buFont typeface="Arial" panose="020B0604020202020204" pitchFamily="34" charset="0"/>
              <a:buChar char="•"/>
            </a:pPr>
            <a:r>
              <a:rPr lang="en-GB" sz="2800" dirty="0" smtClean="0"/>
              <a:t>Background and Aims</a:t>
            </a:r>
          </a:p>
          <a:p>
            <a:pPr marL="285750" indent="-285750">
              <a:buFont typeface="Arial" panose="020B0604020202020204" pitchFamily="34" charset="0"/>
              <a:buChar char="•"/>
            </a:pPr>
            <a:r>
              <a:rPr lang="en-GB" sz="2800" dirty="0" smtClean="0"/>
              <a:t>What Initial Data tells us</a:t>
            </a:r>
          </a:p>
          <a:p>
            <a:pPr marL="285750" indent="-285750">
              <a:buFont typeface="Arial" panose="020B0604020202020204" pitchFamily="34" charset="0"/>
              <a:buChar char="•"/>
            </a:pPr>
            <a:r>
              <a:rPr lang="en-GB" sz="2800" dirty="0" smtClean="0"/>
              <a:t>Future Model</a:t>
            </a:r>
          </a:p>
          <a:p>
            <a:pPr marL="285750" indent="-285750">
              <a:buFont typeface="Arial" panose="020B0604020202020204" pitchFamily="34" charset="0"/>
              <a:buChar char="•"/>
            </a:pPr>
            <a:r>
              <a:rPr lang="en-GB" sz="2800" dirty="0" smtClean="0"/>
              <a:t>Programme Management Approach and Projects within it</a:t>
            </a:r>
          </a:p>
          <a:p>
            <a:pPr marL="285750" indent="-285750">
              <a:buFont typeface="Arial" panose="020B0604020202020204" pitchFamily="34" charset="0"/>
              <a:buChar char="•"/>
            </a:pPr>
            <a:r>
              <a:rPr lang="en-GB" sz="2800" dirty="0" smtClean="0"/>
              <a:t>Plan – Timeline</a:t>
            </a:r>
          </a:p>
          <a:p>
            <a:pPr marL="285750" indent="-285750">
              <a:buFont typeface="Arial" panose="020B0604020202020204" pitchFamily="34" charset="0"/>
              <a:buChar char="•"/>
            </a:pPr>
            <a:r>
              <a:rPr lang="en-GB" sz="2800" dirty="0" smtClean="0"/>
              <a:t>Detailed Look at the Future Model</a:t>
            </a:r>
          </a:p>
          <a:p>
            <a:pPr marL="285750" indent="-285750">
              <a:buFont typeface="Arial" panose="020B0604020202020204" pitchFamily="34" charset="0"/>
              <a:buChar char="•"/>
            </a:pPr>
            <a:r>
              <a:rPr lang="en-GB" sz="2800" dirty="0" smtClean="0"/>
              <a:t>Break</a:t>
            </a:r>
          </a:p>
          <a:p>
            <a:pPr marL="285750" indent="-285750">
              <a:buFont typeface="Arial" panose="020B0604020202020204" pitchFamily="34" charset="0"/>
              <a:buChar char="•"/>
            </a:pPr>
            <a:r>
              <a:rPr lang="en-GB" sz="2800" dirty="0" smtClean="0"/>
              <a:t>Group Discussion</a:t>
            </a:r>
          </a:p>
          <a:p>
            <a:pPr marL="285750" indent="-285750">
              <a:buFont typeface="Arial" panose="020B0604020202020204" pitchFamily="34" charset="0"/>
              <a:buChar char="•"/>
            </a:pPr>
            <a:r>
              <a:rPr lang="en-GB" sz="2800" dirty="0" smtClean="0"/>
              <a:t>Brief Feedback </a:t>
            </a:r>
            <a:r>
              <a:rPr lang="en-GB" sz="2800" dirty="0"/>
              <a:t>and </a:t>
            </a:r>
            <a:r>
              <a:rPr lang="en-GB" sz="2800" dirty="0" smtClean="0"/>
              <a:t>What Next?</a:t>
            </a:r>
            <a:endParaRPr lang="en-GB" sz="2800" dirty="0"/>
          </a:p>
        </p:txBody>
      </p:sp>
    </p:spTree>
    <p:extLst>
      <p:ext uri="{BB962C8B-B14F-4D97-AF65-F5344CB8AC3E}">
        <p14:creationId xmlns:p14="http://schemas.microsoft.com/office/powerpoint/2010/main" val="37240705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E65C358-6D90-3941-9FF2-896D7EC4AC30}"/>
              </a:ext>
            </a:extLst>
          </p:cNvPr>
          <p:cNvPicPr>
            <a:picLocks noChangeAspect="1"/>
          </p:cNvPicPr>
          <p:nvPr/>
        </p:nvPicPr>
        <p:blipFill>
          <a:blip r:embed="rId3"/>
          <a:stretch>
            <a:fillRect/>
          </a:stretch>
        </p:blipFill>
        <p:spPr>
          <a:xfrm>
            <a:off x="0" y="857484"/>
            <a:ext cx="12228770" cy="740203"/>
          </a:xfrm>
          <a:prstGeom prst="rect">
            <a:avLst/>
          </a:prstGeom>
        </p:spPr>
      </p:pic>
      <p:sp>
        <p:nvSpPr>
          <p:cNvPr id="6" name="TextBox 5">
            <a:extLst>
              <a:ext uri="{FF2B5EF4-FFF2-40B4-BE49-F238E27FC236}">
                <a16:creationId xmlns:a16="http://schemas.microsoft.com/office/drawing/2014/main" id="{5079DA50-5AD8-BC43-87BF-E4E9968450B2}"/>
              </a:ext>
            </a:extLst>
          </p:cNvPr>
          <p:cNvSpPr txBox="1"/>
          <p:nvPr/>
        </p:nvSpPr>
        <p:spPr>
          <a:xfrm>
            <a:off x="122830" y="961108"/>
            <a:ext cx="11846257" cy="523220"/>
          </a:xfrm>
          <a:prstGeom prst="rect">
            <a:avLst/>
          </a:prstGeom>
          <a:noFill/>
        </p:spPr>
        <p:txBody>
          <a:bodyPr wrap="square" rtlCol="0">
            <a:spAutoFit/>
          </a:bodyPr>
          <a:lstStyle/>
          <a:p>
            <a:r>
              <a:rPr lang="en-GB" sz="2800" dirty="0" smtClean="0">
                <a:solidFill>
                  <a:schemeClr val="bg1"/>
                </a:solidFill>
                <a:latin typeface="+mj-lt"/>
              </a:rPr>
              <a:t>Background and Aims</a:t>
            </a:r>
            <a:endParaRPr lang="en-US" sz="4400" dirty="0">
              <a:solidFill>
                <a:schemeClr val="bg1"/>
              </a:solidFill>
              <a:latin typeface="+mj-lt"/>
            </a:endParaRPr>
          </a:p>
        </p:txBody>
      </p:sp>
      <p:pic>
        <p:nvPicPr>
          <p:cNvPr id="8" name="Picture 7">
            <a:extLst>
              <a:ext uri="{FF2B5EF4-FFF2-40B4-BE49-F238E27FC236}">
                <a16:creationId xmlns:a16="http://schemas.microsoft.com/office/drawing/2014/main" id="{83637706-E8E6-CD47-B106-F60A8A58A6FF}"/>
              </a:ext>
            </a:extLst>
          </p:cNvPr>
          <p:cNvPicPr>
            <a:picLocks noChangeAspect="1"/>
          </p:cNvPicPr>
          <p:nvPr/>
        </p:nvPicPr>
        <p:blipFill>
          <a:blip r:embed="rId4"/>
          <a:stretch>
            <a:fillRect/>
          </a:stretch>
        </p:blipFill>
        <p:spPr>
          <a:xfrm>
            <a:off x="8943033" y="3620705"/>
            <a:ext cx="3505131" cy="3646277"/>
          </a:xfrm>
          <a:prstGeom prst="rect">
            <a:avLst/>
          </a:prstGeom>
        </p:spPr>
      </p:pic>
      <p:pic>
        <p:nvPicPr>
          <p:cNvPr id="2" name="Picture 1"/>
          <p:cNvPicPr>
            <a:picLocks noChangeAspect="1"/>
          </p:cNvPicPr>
          <p:nvPr/>
        </p:nvPicPr>
        <p:blipFill>
          <a:blip r:embed="rId5"/>
          <a:stretch>
            <a:fillRect/>
          </a:stretch>
        </p:blipFill>
        <p:spPr>
          <a:xfrm>
            <a:off x="122830" y="202654"/>
            <a:ext cx="2182557" cy="530398"/>
          </a:xfrm>
          <a:prstGeom prst="rect">
            <a:avLst/>
          </a:prstGeom>
        </p:spPr>
      </p:pic>
      <p:sp>
        <p:nvSpPr>
          <p:cNvPr id="3" name="TextBox 2"/>
          <p:cNvSpPr txBox="1"/>
          <p:nvPr/>
        </p:nvSpPr>
        <p:spPr>
          <a:xfrm>
            <a:off x="0" y="1663629"/>
            <a:ext cx="12192000" cy="5032147"/>
          </a:xfrm>
          <a:prstGeom prst="rect">
            <a:avLst/>
          </a:prstGeom>
          <a:noFill/>
        </p:spPr>
        <p:txBody>
          <a:bodyPr wrap="square" rtlCol="0">
            <a:spAutoFit/>
          </a:bodyPr>
          <a:lstStyle/>
          <a:p>
            <a:pPr marL="457200" lvl="0" indent="-457200">
              <a:lnSpc>
                <a:spcPct val="107000"/>
              </a:lnSpc>
              <a:spcAft>
                <a:spcPts val="0"/>
              </a:spcAft>
              <a:buFont typeface="+mj-lt"/>
              <a:buAutoNum type="arabicPeriod"/>
            </a:pPr>
            <a:r>
              <a:rPr lang="en-GB" sz="2000" dirty="0" smtClean="0"/>
              <a:t>The Right Care Right Time Programme builds </a:t>
            </a:r>
            <a:r>
              <a:rPr lang="en-GB" sz="2000" dirty="0"/>
              <a:t>upon the recommendations of the David Welsh report from his Review </a:t>
            </a:r>
            <a:r>
              <a:rPr lang="en-GB" sz="2000" dirty="0" smtClean="0"/>
              <a:t>of Adult </a:t>
            </a:r>
            <a:r>
              <a:rPr lang="en-GB" sz="2000" dirty="0"/>
              <a:t>Assessment &amp; Review Processes in 2021 as well as other good practice identified in the period since. </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07000"/>
              </a:lnSpc>
              <a:spcAft>
                <a:spcPts val="0"/>
              </a:spcAft>
              <a:buFont typeface="+mj-lt"/>
              <a:buAutoNum type="arabicPeriod"/>
            </a:pPr>
            <a:endParaRPr lang="en-GB" sz="2000" dirty="0" smtClean="0">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07000"/>
              </a:lnSpc>
              <a:spcAft>
                <a:spcPts val="0"/>
              </a:spcAft>
              <a:buFont typeface="+mj-lt"/>
              <a:buAutoNum type="arabicPeriod"/>
            </a:pPr>
            <a:r>
              <a:rPr lang="en-GB" sz="2000" dirty="0" smtClean="0">
                <a:latin typeface="Calibri" panose="020F0502020204030204" pitchFamily="34" charset="0"/>
                <a:ea typeface="Calibri" panose="020F0502020204030204" pitchFamily="34" charset="0"/>
                <a:cs typeface="Times New Roman" panose="02020603050405020304" pitchFamily="18" charset="0"/>
              </a:rPr>
              <a:t>The Problem as we understand it today:</a:t>
            </a:r>
          </a:p>
          <a:p>
            <a:pPr>
              <a:lnSpc>
                <a:spcPct val="107000"/>
              </a:lnSpc>
            </a:pPr>
            <a:r>
              <a:rPr lang="en-GB" sz="2000" dirty="0" smtClean="0">
                <a:latin typeface="Calibri" panose="020F0502020204030204" pitchFamily="34" charset="0"/>
                <a:ea typeface="Calibri" panose="020F0502020204030204" pitchFamily="34" charset="0"/>
                <a:cs typeface="Times New Roman" panose="02020603050405020304" pitchFamily="18" charset="0"/>
              </a:rPr>
              <a:t>	a) </a:t>
            </a:r>
            <a:r>
              <a:rPr lang="en-GB" sz="2000" dirty="0">
                <a:latin typeface="Calibri" panose="020F0502020204030204" pitchFamily="34" charset="0"/>
                <a:ea typeface="Calibri" panose="020F0502020204030204" pitchFamily="34" charset="0"/>
                <a:cs typeface="Times New Roman" panose="02020603050405020304" pitchFamily="18" charset="0"/>
              </a:rPr>
              <a:t>Multiple bottle necks in </a:t>
            </a:r>
            <a:r>
              <a:rPr lang="en-GB" sz="2000" dirty="0" smtClean="0">
                <a:latin typeface="Calibri" panose="020F0502020204030204" pitchFamily="34" charset="0"/>
                <a:ea typeface="Calibri" panose="020F0502020204030204" pitchFamily="34" charset="0"/>
                <a:cs typeface="Times New Roman" panose="02020603050405020304" pitchFamily="18" charset="0"/>
              </a:rPr>
              <a:t>current adult </a:t>
            </a:r>
            <a:r>
              <a:rPr lang="en-GB" sz="2000" dirty="0">
                <a:latin typeface="Calibri" panose="020F0502020204030204" pitchFamily="34" charset="0"/>
                <a:ea typeface="Calibri" panose="020F0502020204030204" pitchFamily="34" charset="0"/>
                <a:cs typeface="Times New Roman" panose="02020603050405020304" pitchFamily="18" charset="0"/>
              </a:rPr>
              <a:t>social work </a:t>
            </a:r>
            <a:r>
              <a:rPr lang="en-GB" sz="2000" dirty="0" smtClean="0">
                <a:latin typeface="Calibri" panose="020F0502020204030204" pitchFamily="34" charset="0"/>
                <a:ea typeface="Calibri" panose="020F0502020204030204" pitchFamily="34" charset="0"/>
                <a:cs typeface="Times New Roman" panose="02020603050405020304" pitchFamily="18" charset="0"/>
              </a:rPr>
              <a:t>processes</a:t>
            </a:r>
          </a:p>
          <a:p>
            <a:pPr>
              <a:lnSpc>
                <a:spcPct val="107000"/>
              </a:lnSpc>
            </a:pPr>
            <a:r>
              <a:rPr lang="en-GB" sz="2000" dirty="0">
                <a:latin typeface="Calibri" panose="020F0502020204030204" pitchFamily="34" charset="0"/>
                <a:ea typeface="Calibri" panose="020F0502020204030204" pitchFamily="34" charset="0"/>
                <a:cs typeface="Times New Roman" panose="02020603050405020304" pitchFamily="18" charset="0"/>
              </a:rPr>
              <a:t>	b) Many </a:t>
            </a:r>
            <a:r>
              <a:rPr lang="en-GB" sz="2000" dirty="0" smtClean="0">
                <a:latin typeface="Calibri" panose="020F0502020204030204" pitchFamily="34" charset="0"/>
                <a:ea typeface="Calibri" panose="020F0502020204030204" pitchFamily="34" charset="0"/>
                <a:cs typeface="Times New Roman" panose="02020603050405020304" pitchFamily="18" charset="0"/>
              </a:rPr>
              <a:t>people </a:t>
            </a:r>
            <a:r>
              <a:rPr lang="en-GB" sz="2000" dirty="0">
                <a:latin typeface="Calibri" panose="020F0502020204030204" pitchFamily="34" charset="0"/>
                <a:ea typeface="Calibri" panose="020F0502020204030204" pitchFamily="34" charset="0"/>
                <a:cs typeface="Times New Roman" panose="02020603050405020304" pitchFamily="18" charset="0"/>
              </a:rPr>
              <a:t>on pending </a:t>
            </a:r>
            <a:r>
              <a:rPr lang="en-GB" sz="2000" dirty="0" smtClean="0">
                <a:latin typeface="Calibri" panose="020F0502020204030204" pitchFamily="34" charset="0"/>
                <a:ea typeface="Calibri" panose="020F0502020204030204" pitchFamily="34" charset="0"/>
                <a:cs typeface="Times New Roman" panose="02020603050405020304" pitchFamily="18" charset="0"/>
              </a:rPr>
              <a:t>lists</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en-GB" sz="2000" dirty="0">
                <a:latin typeface="Calibri" panose="020F0502020204030204" pitchFamily="34" charset="0"/>
                <a:ea typeface="Calibri" panose="020F0502020204030204" pitchFamily="34" charset="0"/>
                <a:cs typeface="Times New Roman" panose="02020603050405020304" pitchFamily="18" charset="0"/>
              </a:rPr>
              <a:t>	c) Over provision of </a:t>
            </a:r>
            <a:r>
              <a:rPr lang="en-GB" sz="2000" dirty="0" smtClean="0">
                <a:latin typeface="Calibri" panose="020F0502020204030204" pitchFamily="34" charset="0"/>
                <a:ea typeface="Calibri" panose="020F0502020204030204" pitchFamily="34" charset="0"/>
                <a:cs typeface="Times New Roman" panose="02020603050405020304" pitchFamily="18" charset="0"/>
              </a:rPr>
              <a:t>care and lack of timely reviews</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en-GB" sz="2000" dirty="0">
                <a:latin typeface="Calibri" panose="020F0502020204030204" pitchFamily="34" charset="0"/>
                <a:ea typeface="Calibri" panose="020F0502020204030204" pitchFamily="34" charset="0"/>
                <a:cs typeface="Times New Roman" panose="02020603050405020304" pitchFamily="18" charset="0"/>
              </a:rPr>
              <a:t>	d) Difficulty in focussing on </a:t>
            </a:r>
            <a:r>
              <a:rPr lang="en-GB" sz="2000" dirty="0" smtClean="0">
                <a:latin typeface="Calibri" panose="020F0502020204030204" pitchFamily="34" charset="0"/>
                <a:ea typeface="Calibri" panose="020F0502020204030204" pitchFamily="34" charset="0"/>
                <a:cs typeface="Times New Roman" panose="02020603050405020304" pitchFamily="18" charset="0"/>
              </a:rPr>
              <a:t>prevention</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smtClean="0">
                <a:latin typeface="Calibri" panose="020F0502020204030204" pitchFamily="34" charset="0"/>
                <a:ea typeface="Calibri" panose="020F0502020204030204" pitchFamily="34" charset="0"/>
                <a:cs typeface="Times New Roman" panose="02020603050405020304" pitchFamily="18" charset="0"/>
              </a:rPr>
              <a:t>and </a:t>
            </a:r>
            <a:r>
              <a:rPr lang="en-GB" sz="2000" dirty="0">
                <a:latin typeface="Calibri" panose="020F0502020204030204" pitchFamily="34" charset="0"/>
                <a:ea typeface="Calibri" panose="020F0502020204030204" pitchFamily="34" charset="0"/>
                <a:cs typeface="Times New Roman" panose="02020603050405020304" pitchFamily="18" charset="0"/>
              </a:rPr>
              <a:t>early </a:t>
            </a:r>
            <a:r>
              <a:rPr lang="en-GB" sz="2000" dirty="0" smtClean="0">
                <a:latin typeface="Calibri" panose="020F0502020204030204" pitchFamily="34" charset="0"/>
                <a:ea typeface="Calibri" panose="020F0502020204030204" pitchFamily="34" charset="0"/>
                <a:cs typeface="Times New Roman" panose="02020603050405020304" pitchFamily="18" charset="0"/>
              </a:rPr>
              <a:t>intervention, </a:t>
            </a:r>
            <a:r>
              <a:rPr lang="en-GB" sz="2000" dirty="0">
                <a:latin typeface="Calibri" panose="020F0502020204030204" pitchFamily="34" charset="0"/>
                <a:ea typeface="Calibri" panose="020F0502020204030204" pitchFamily="34" charset="0"/>
                <a:cs typeface="Times New Roman" panose="02020603050405020304" pitchFamily="18" charset="0"/>
              </a:rPr>
              <a:t>and long </a:t>
            </a:r>
            <a:r>
              <a:rPr lang="en-GB" sz="2000" dirty="0" smtClean="0">
                <a:latin typeface="Calibri" panose="020F0502020204030204" pitchFamily="34" charset="0"/>
                <a:ea typeface="Calibri" panose="020F0502020204030204" pitchFamily="34" charset="0"/>
                <a:cs typeface="Times New Roman" panose="02020603050405020304" pitchFamily="18" charset="0"/>
              </a:rPr>
              <a:t>term relationship </a:t>
            </a:r>
            <a:r>
              <a:rPr lang="en-GB" sz="2000" dirty="0">
                <a:latin typeface="Calibri" panose="020F0502020204030204" pitchFamily="34" charset="0"/>
                <a:ea typeface="Calibri" panose="020F0502020204030204" pitchFamily="34" charset="0"/>
                <a:cs typeface="Times New Roman" panose="02020603050405020304" pitchFamily="18" charset="0"/>
              </a:rPr>
              <a:t>work</a:t>
            </a:r>
          </a:p>
          <a:p>
            <a:pPr lvl="0">
              <a:lnSpc>
                <a:spcPct val="107000"/>
              </a:lnSpc>
              <a:spcAft>
                <a:spcPts val="0"/>
              </a:spcAft>
            </a:pPr>
            <a:endParaRPr lang="en-GB" sz="2000" dirty="0" smtClean="0">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07000"/>
              </a:lnSpc>
              <a:spcAft>
                <a:spcPts val="0"/>
              </a:spcAft>
              <a:buFont typeface="+mj-lt"/>
              <a:buAutoNum type="arabicPeriod" startAt="3"/>
            </a:pPr>
            <a:r>
              <a:rPr lang="en-GB" sz="2000" dirty="0" smtClean="0">
                <a:latin typeface="Calibri" panose="020F0502020204030204" pitchFamily="34" charset="0"/>
                <a:ea typeface="Calibri" panose="020F0502020204030204" pitchFamily="34" charset="0"/>
                <a:cs typeface="Times New Roman" panose="02020603050405020304" pitchFamily="18" charset="0"/>
              </a:rPr>
              <a:t>The Right Care </a:t>
            </a:r>
            <a:r>
              <a:rPr lang="en-GB" sz="2000" dirty="0">
                <a:latin typeface="Calibri" panose="020F0502020204030204" pitchFamily="34" charset="0"/>
                <a:ea typeface="Calibri" panose="020F0502020204030204" pitchFamily="34" charset="0"/>
                <a:cs typeface="Times New Roman" panose="02020603050405020304" pitchFamily="18" charset="0"/>
              </a:rPr>
              <a:t>R</a:t>
            </a:r>
            <a:r>
              <a:rPr lang="en-GB" sz="2000" dirty="0" smtClean="0">
                <a:latin typeface="Calibri" panose="020F0502020204030204" pitchFamily="34" charset="0"/>
                <a:ea typeface="Calibri" panose="020F0502020204030204" pitchFamily="34" charset="0"/>
                <a:cs typeface="Times New Roman" panose="02020603050405020304" pitchFamily="18" charset="0"/>
              </a:rPr>
              <a:t>ight Time Programme aims to achieve the following outcomes:</a:t>
            </a:r>
          </a:p>
          <a:p>
            <a:pPr marL="914400" lvl="1" indent="-457200">
              <a:lnSpc>
                <a:spcPct val="107000"/>
              </a:lnSpc>
              <a:buFont typeface="+mj-lt"/>
              <a:buAutoNum type="alphaLcParenR"/>
            </a:pPr>
            <a:r>
              <a:rPr lang="en-GB" sz="2000" dirty="0" smtClean="0">
                <a:latin typeface="Calibri" panose="020F0502020204030204" pitchFamily="34" charset="0"/>
                <a:ea typeface="Calibri" panose="020F0502020204030204" pitchFamily="34" charset="0"/>
                <a:cs typeface="Times New Roman" panose="02020603050405020304" pitchFamily="18" charset="0"/>
              </a:rPr>
              <a:t>Improve Service User Experience by creating more efficient processes that reduce reliance on pending lists</a:t>
            </a:r>
          </a:p>
          <a:p>
            <a:pPr marL="914400" lvl="1" indent="-457200">
              <a:lnSpc>
                <a:spcPct val="107000"/>
              </a:lnSpc>
              <a:buFont typeface="+mj-lt"/>
              <a:buAutoNum type="alphaLcParenR"/>
            </a:pPr>
            <a:r>
              <a:rPr lang="en-GB" sz="2000" dirty="0" smtClean="0">
                <a:latin typeface="Calibri" panose="020F0502020204030204" pitchFamily="34" charset="0"/>
                <a:ea typeface="Calibri" panose="020F0502020204030204" pitchFamily="34" charset="0"/>
                <a:cs typeface="Times New Roman" panose="02020603050405020304" pitchFamily="18" charset="0"/>
              </a:rPr>
              <a:t>Reduce the Costs of </a:t>
            </a:r>
            <a:r>
              <a:rPr lang="en-GB" sz="2000" dirty="0">
                <a:latin typeface="Calibri" panose="020F0502020204030204" pitchFamily="34" charset="0"/>
                <a:ea typeface="Calibri" panose="020F0502020204030204" pitchFamily="34" charset="0"/>
                <a:cs typeface="Times New Roman" panose="02020603050405020304" pitchFamily="18" charset="0"/>
              </a:rPr>
              <a:t>Care, where possible</a:t>
            </a:r>
            <a:r>
              <a:rPr lang="en-GB" sz="2000" dirty="0" smtClean="0">
                <a:latin typeface="Calibri" panose="020F0502020204030204" pitchFamily="34" charset="0"/>
                <a:ea typeface="Calibri" panose="020F0502020204030204" pitchFamily="34" charset="0"/>
                <a:cs typeface="Times New Roman" panose="02020603050405020304" pitchFamily="18" charset="0"/>
              </a:rPr>
              <a:t>, by providing the right </a:t>
            </a:r>
            <a:r>
              <a:rPr lang="en-GB" sz="2000" dirty="0">
                <a:latin typeface="Calibri" panose="020F0502020204030204" pitchFamily="34" charset="0"/>
                <a:ea typeface="Calibri" panose="020F0502020204030204" pitchFamily="34" charset="0"/>
                <a:cs typeface="Times New Roman" panose="02020603050405020304" pitchFamily="18" charset="0"/>
              </a:rPr>
              <a:t>c</a:t>
            </a:r>
            <a:r>
              <a:rPr lang="en-GB" sz="2000" dirty="0" smtClean="0">
                <a:latin typeface="Calibri" panose="020F0502020204030204" pitchFamily="34" charset="0"/>
                <a:ea typeface="Calibri" panose="020F0502020204030204" pitchFamily="34" charset="0"/>
                <a:cs typeface="Times New Roman" panose="02020603050405020304" pitchFamily="18" charset="0"/>
              </a:rPr>
              <a:t>are at the right </a:t>
            </a:r>
            <a:r>
              <a:rPr lang="en-GB" sz="2000" dirty="0">
                <a:latin typeface="Calibri" panose="020F0502020204030204" pitchFamily="34" charset="0"/>
                <a:ea typeface="Calibri" panose="020F0502020204030204" pitchFamily="34" charset="0"/>
                <a:cs typeface="Times New Roman" panose="02020603050405020304" pitchFamily="18" charset="0"/>
              </a:rPr>
              <a:t>t</a:t>
            </a:r>
            <a:r>
              <a:rPr lang="en-GB" sz="2000" dirty="0" smtClean="0">
                <a:latin typeface="Calibri" panose="020F0502020204030204" pitchFamily="34" charset="0"/>
                <a:ea typeface="Calibri" panose="020F0502020204030204" pitchFamily="34" charset="0"/>
                <a:cs typeface="Times New Roman" panose="02020603050405020304" pitchFamily="18" charset="0"/>
              </a:rPr>
              <a:t>ime with regular reviews and signposting for outcomes</a:t>
            </a:r>
          </a:p>
          <a:p>
            <a:pPr marL="914400" lvl="1" indent="-457200">
              <a:lnSpc>
                <a:spcPct val="107000"/>
              </a:lnSpc>
              <a:buFont typeface="+mj-lt"/>
              <a:buAutoNum type="alphaLcParenR"/>
            </a:pPr>
            <a:r>
              <a:rPr lang="en-GB" sz="2000" dirty="0" smtClean="0">
                <a:latin typeface="Calibri" panose="020F0502020204030204" pitchFamily="34" charset="0"/>
                <a:ea typeface="Calibri" panose="020F0502020204030204" pitchFamily="34" charset="0"/>
                <a:cs typeface="Times New Roman" panose="02020603050405020304" pitchFamily="18" charset="0"/>
              </a:rPr>
              <a:t>Support Workforce </a:t>
            </a:r>
            <a:r>
              <a:rPr lang="en-GB" sz="2000" dirty="0">
                <a:latin typeface="Calibri" panose="020F0502020204030204" pitchFamily="34" charset="0"/>
                <a:ea typeface="Calibri" panose="020F0502020204030204" pitchFamily="34" charset="0"/>
                <a:cs typeface="Times New Roman" panose="02020603050405020304" pitchFamily="18" charset="0"/>
              </a:rPr>
              <a:t>W</a:t>
            </a:r>
            <a:r>
              <a:rPr lang="en-GB" sz="2000" dirty="0" smtClean="0">
                <a:latin typeface="Calibri" panose="020F0502020204030204" pitchFamily="34" charset="0"/>
                <a:ea typeface="Calibri" panose="020F0502020204030204" pitchFamily="34" charset="0"/>
                <a:cs typeface="Times New Roman" panose="02020603050405020304" pitchFamily="18" charset="0"/>
              </a:rPr>
              <a:t>ellbeing through the development of clear, efficient and easy to use processes</a:t>
            </a:r>
          </a:p>
        </p:txBody>
      </p:sp>
    </p:spTree>
    <p:extLst>
      <p:ext uri="{BB962C8B-B14F-4D97-AF65-F5344CB8AC3E}">
        <p14:creationId xmlns:p14="http://schemas.microsoft.com/office/powerpoint/2010/main" val="8244304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E65C358-6D90-3941-9FF2-896D7EC4AC30}"/>
              </a:ext>
            </a:extLst>
          </p:cNvPr>
          <p:cNvPicPr>
            <a:picLocks noChangeAspect="1"/>
          </p:cNvPicPr>
          <p:nvPr/>
        </p:nvPicPr>
        <p:blipFill>
          <a:blip r:embed="rId3"/>
          <a:stretch>
            <a:fillRect/>
          </a:stretch>
        </p:blipFill>
        <p:spPr>
          <a:xfrm>
            <a:off x="0" y="857484"/>
            <a:ext cx="12228770" cy="740203"/>
          </a:xfrm>
          <a:prstGeom prst="rect">
            <a:avLst/>
          </a:prstGeom>
        </p:spPr>
      </p:pic>
      <p:sp>
        <p:nvSpPr>
          <p:cNvPr id="6" name="TextBox 5">
            <a:extLst>
              <a:ext uri="{FF2B5EF4-FFF2-40B4-BE49-F238E27FC236}">
                <a16:creationId xmlns:a16="http://schemas.microsoft.com/office/drawing/2014/main" id="{5079DA50-5AD8-BC43-87BF-E4E9968450B2}"/>
              </a:ext>
            </a:extLst>
          </p:cNvPr>
          <p:cNvSpPr txBox="1"/>
          <p:nvPr/>
        </p:nvSpPr>
        <p:spPr>
          <a:xfrm>
            <a:off x="122830" y="961108"/>
            <a:ext cx="11846257" cy="523220"/>
          </a:xfrm>
          <a:prstGeom prst="rect">
            <a:avLst/>
          </a:prstGeom>
          <a:noFill/>
        </p:spPr>
        <p:txBody>
          <a:bodyPr wrap="square" rtlCol="0">
            <a:spAutoFit/>
          </a:bodyPr>
          <a:lstStyle/>
          <a:p>
            <a:r>
              <a:rPr lang="en-GB" sz="2800" dirty="0">
                <a:solidFill>
                  <a:schemeClr val="bg1"/>
                </a:solidFill>
              </a:rPr>
              <a:t>What Initial Data tells </a:t>
            </a:r>
            <a:r>
              <a:rPr lang="en-GB" sz="2800" dirty="0" smtClean="0">
                <a:solidFill>
                  <a:schemeClr val="bg1"/>
                </a:solidFill>
              </a:rPr>
              <a:t>us</a:t>
            </a:r>
            <a:r>
              <a:rPr lang="en-GB" sz="2800" dirty="0" smtClean="0">
                <a:solidFill>
                  <a:schemeClr val="bg1"/>
                </a:solidFill>
                <a:latin typeface="+mj-lt"/>
              </a:rPr>
              <a:t>: </a:t>
            </a:r>
            <a:endParaRPr lang="en-US" sz="4400" dirty="0">
              <a:solidFill>
                <a:schemeClr val="bg1"/>
              </a:solidFill>
              <a:latin typeface="+mj-lt"/>
            </a:endParaRPr>
          </a:p>
        </p:txBody>
      </p:sp>
      <p:pic>
        <p:nvPicPr>
          <p:cNvPr id="8" name="Picture 7">
            <a:extLst>
              <a:ext uri="{FF2B5EF4-FFF2-40B4-BE49-F238E27FC236}">
                <a16:creationId xmlns:a16="http://schemas.microsoft.com/office/drawing/2014/main" id="{83637706-E8E6-CD47-B106-F60A8A58A6FF}"/>
              </a:ext>
            </a:extLst>
          </p:cNvPr>
          <p:cNvPicPr>
            <a:picLocks noChangeAspect="1"/>
          </p:cNvPicPr>
          <p:nvPr/>
        </p:nvPicPr>
        <p:blipFill>
          <a:blip r:embed="rId4"/>
          <a:stretch>
            <a:fillRect/>
          </a:stretch>
        </p:blipFill>
        <p:spPr>
          <a:xfrm>
            <a:off x="8943033" y="3620705"/>
            <a:ext cx="3505131" cy="3646277"/>
          </a:xfrm>
          <a:prstGeom prst="rect">
            <a:avLst/>
          </a:prstGeom>
        </p:spPr>
      </p:pic>
      <p:pic>
        <p:nvPicPr>
          <p:cNvPr id="4" name="Picture 3"/>
          <p:cNvPicPr>
            <a:picLocks noChangeAspect="1"/>
          </p:cNvPicPr>
          <p:nvPr/>
        </p:nvPicPr>
        <p:blipFill>
          <a:blip r:embed="rId5"/>
          <a:stretch>
            <a:fillRect/>
          </a:stretch>
        </p:blipFill>
        <p:spPr>
          <a:xfrm>
            <a:off x="122831" y="180260"/>
            <a:ext cx="2180532" cy="534008"/>
          </a:xfrm>
          <a:prstGeom prst="rect">
            <a:avLst/>
          </a:prstGeom>
        </p:spPr>
      </p:pic>
      <p:pic>
        <p:nvPicPr>
          <p:cNvPr id="3" name="Picture 2"/>
          <p:cNvPicPr>
            <a:picLocks noChangeAspect="1"/>
          </p:cNvPicPr>
          <p:nvPr/>
        </p:nvPicPr>
        <p:blipFill>
          <a:blip r:embed="rId6"/>
          <a:stretch>
            <a:fillRect/>
          </a:stretch>
        </p:blipFill>
        <p:spPr>
          <a:xfrm>
            <a:off x="1061606" y="1597686"/>
            <a:ext cx="10105558" cy="5260313"/>
          </a:xfrm>
          <a:prstGeom prst="rect">
            <a:avLst/>
          </a:prstGeom>
        </p:spPr>
      </p:pic>
    </p:spTree>
    <p:extLst>
      <p:ext uri="{BB962C8B-B14F-4D97-AF65-F5344CB8AC3E}">
        <p14:creationId xmlns:p14="http://schemas.microsoft.com/office/powerpoint/2010/main" val="797893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E65C358-6D90-3941-9FF2-896D7EC4AC30}"/>
              </a:ext>
            </a:extLst>
          </p:cNvPr>
          <p:cNvPicPr>
            <a:picLocks noChangeAspect="1"/>
          </p:cNvPicPr>
          <p:nvPr/>
        </p:nvPicPr>
        <p:blipFill>
          <a:blip r:embed="rId3"/>
          <a:stretch>
            <a:fillRect/>
          </a:stretch>
        </p:blipFill>
        <p:spPr>
          <a:xfrm>
            <a:off x="0" y="857484"/>
            <a:ext cx="12228770" cy="740203"/>
          </a:xfrm>
          <a:prstGeom prst="rect">
            <a:avLst/>
          </a:prstGeom>
        </p:spPr>
      </p:pic>
      <p:sp>
        <p:nvSpPr>
          <p:cNvPr id="6" name="TextBox 5">
            <a:extLst>
              <a:ext uri="{FF2B5EF4-FFF2-40B4-BE49-F238E27FC236}">
                <a16:creationId xmlns:a16="http://schemas.microsoft.com/office/drawing/2014/main" id="{5079DA50-5AD8-BC43-87BF-E4E9968450B2}"/>
              </a:ext>
            </a:extLst>
          </p:cNvPr>
          <p:cNvSpPr txBox="1"/>
          <p:nvPr/>
        </p:nvSpPr>
        <p:spPr>
          <a:xfrm>
            <a:off x="122830" y="961108"/>
            <a:ext cx="11846257" cy="523220"/>
          </a:xfrm>
          <a:prstGeom prst="rect">
            <a:avLst/>
          </a:prstGeom>
          <a:noFill/>
        </p:spPr>
        <p:txBody>
          <a:bodyPr wrap="square" rtlCol="0">
            <a:spAutoFit/>
          </a:bodyPr>
          <a:lstStyle/>
          <a:p>
            <a:r>
              <a:rPr lang="en-GB" sz="2800" dirty="0">
                <a:solidFill>
                  <a:schemeClr val="bg1"/>
                </a:solidFill>
              </a:rPr>
              <a:t>What Initial Data tells us: </a:t>
            </a:r>
            <a:endParaRPr lang="en-US" sz="4400" dirty="0">
              <a:solidFill>
                <a:schemeClr val="bg1"/>
              </a:solidFill>
            </a:endParaRPr>
          </a:p>
        </p:txBody>
      </p:sp>
      <p:pic>
        <p:nvPicPr>
          <p:cNvPr id="8" name="Picture 7">
            <a:extLst>
              <a:ext uri="{FF2B5EF4-FFF2-40B4-BE49-F238E27FC236}">
                <a16:creationId xmlns:a16="http://schemas.microsoft.com/office/drawing/2014/main" id="{83637706-E8E6-CD47-B106-F60A8A58A6FF}"/>
              </a:ext>
            </a:extLst>
          </p:cNvPr>
          <p:cNvPicPr>
            <a:picLocks noChangeAspect="1"/>
          </p:cNvPicPr>
          <p:nvPr/>
        </p:nvPicPr>
        <p:blipFill>
          <a:blip r:embed="rId4"/>
          <a:stretch>
            <a:fillRect/>
          </a:stretch>
        </p:blipFill>
        <p:spPr>
          <a:xfrm>
            <a:off x="8943033" y="3620705"/>
            <a:ext cx="3505131" cy="3646277"/>
          </a:xfrm>
          <a:prstGeom prst="rect">
            <a:avLst/>
          </a:prstGeom>
        </p:spPr>
      </p:pic>
      <p:pic>
        <p:nvPicPr>
          <p:cNvPr id="4" name="Picture 3"/>
          <p:cNvPicPr>
            <a:picLocks noChangeAspect="1"/>
          </p:cNvPicPr>
          <p:nvPr/>
        </p:nvPicPr>
        <p:blipFill>
          <a:blip r:embed="rId5"/>
          <a:stretch>
            <a:fillRect/>
          </a:stretch>
        </p:blipFill>
        <p:spPr>
          <a:xfrm>
            <a:off x="122831" y="180260"/>
            <a:ext cx="2180532" cy="534008"/>
          </a:xfrm>
          <a:prstGeom prst="rect">
            <a:avLst/>
          </a:prstGeom>
        </p:spPr>
      </p:pic>
      <p:pic>
        <p:nvPicPr>
          <p:cNvPr id="3" name="Picture 2"/>
          <p:cNvPicPr>
            <a:picLocks noChangeAspect="1"/>
          </p:cNvPicPr>
          <p:nvPr/>
        </p:nvPicPr>
        <p:blipFill>
          <a:blip r:embed="rId6"/>
          <a:stretch>
            <a:fillRect/>
          </a:stretch>
        </p:blipFill>
        <p:spPr>
          <a:xfrm>
            <a:off x="1068042" y="1597687"/>
            <a:ext cx="10092686" cy="5260313"/>
          </a:xfrm>
          <a:prstGeom prst="rect">
            <a:avLst/>
          </a:prstGeom>
        </p:spPr>
      </p:pic>
    </p:spTree>
    <p:extLst>
      <p:ext uri="{BB962C8B-B14F-4D97-AF65-F5344CB8AC3E}">
        <p14:creationId xmlns:p14="http://schemas.microsoft.com/office/powerpoint/2010/main" val="1958105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E65C358-6D90-3941-9FF2-896D7EC4AC30}"/>
              </a:ext>
            </a:extLst>
          </p:cNvPr>
          <p:cNvPicPr>
            <a:picLocks noChangeAspect="1"/>
          </p:cNvPicPr>
          <p:nvPr/>
        </p:nvPicPr>
        <p:blipFill>
          <a:blip r:embed="rId3"/>
          <a:stretch>
            <a:fillRect/>
          </a:stretch>
        </p:blipFill>
        <p:spPr>
          <a:xfrm>
            <a:off x="0" y="857484"/>
            <a:ext cx="12228770" cy="740203"/>
          </a:xfrm>
          <a:prstGeom prst="rect">
            <a:avLst/>
          </a:prstGeom>
        </p:spPr>
      </p:pic>
      <p:pic>
        <p:nvPicPr>
          <p:cNvPr id="8" name="Picture 7">
            <a:extLst>
              <a:ext uri="{FF2B5EF4-FFF2-40B4-BE49-F238E27FC236}">
                <a16:creationId xmlns:a16="http://schemas.microsoft.com/office/drawing/2014/main" id="{83637706-E8E6-CD47-B106-F60A8A58A6FF}"/>
              </a:ext>
            </a:extLst>
          </p:cNvPr>
          <p:cNvPicPr>
            <a:picLocks noChangeAspect="1"/>
          </p:cNvPicPr>
          <p:nvPr/>
        </p:nvPicPr>
        <p:blipFill>
          <a:blip r:embed="rId4"/>
          <a:stretch>
            <a:fillRect/>
          </a:stretch>
        </p:blipFill>
        <p:spPr>
          <a:xfrm>
            <a:off x="8943033" y="3620705"/>
            <a:ext cx="3505131" cy="3646277"/>
          </a:xfrm>
          <a:prstGeom prst="rect">
            <a:avLst/>
          </a:prstGeom>
        </p:spPr>
      </p:pic>
      <p:pic>
        <p:nvPicPr>
          <p:cNvPr id="4" name="Picture 3"/>
          <p:cNvPicPr>
            <a:picLocks noChangeAspect="1"/>
          </p:cNvPicPr>
          <p:nvPr/>
        </p:nvPicPr>
        <p:blipFill>
          <a:blip r:embed="rId5"/>
          <a:stretch>
            <a:fillRect/>
          </a:stretch>
        </p:blipFill>
        <p:spPr>
          <a:xfrm>
            <a:off x="122831" y="180260"/>
            <a:ext cx="2180532" cy="534008"/>
          </a:xfrm>
          <a:prstGeom prst="rect">
            <a:avLst/>
          </a:prstGeom>
        </p:spPr>
      </p:pic>
      <p:pic>
        <p:nvPicPr>
          <p:cNvPr id="3" name="Picture 2"/>
          <p:cNvPicPr>
            <a:picLocks noChangeAspect="1"/>
          </p:cNvPicPr>
          <p:nvPr/>
        </p:nvPicPr>
        <p:blipFill>
          <a:blip r:embed="rId6"/>
          <a:stretch>
            <a:fillRect/>
          </a:stretch>
        </p:blipFill>
        <p:spPr>
          <a:xfrm>
            <a:off x="2069270" y="1181100"/>
            <a:ext cx="7953375" cy="5676900"/>
          </a:xfrm>
          <a:prstGeom prst="rect">
            <a:avLst/>
          </a:prstGeom>
        </p:spPr>
      </p:pic>
    </p:spTree>
    <p:extLst>
      <p:ext uri="{BB962C8B-B14F-4D97-AF65-F5344CB8AC3E}">
        <p14:creationId xmlns:p14="http://schemas.microsoft.com/office/powerpoint/2010/main" val="6752181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E65C358-6D90-3941-9FF2-896D7EC4AC30}"/>
              </a:ext>
            </a:extLst>
          </p:cNvPr>
          <p:cNvPicPr>
            <a:picLocks noChangeAspect="1"/>
          </p:cNvPicPr>
          <p:nvPr/>
        </p:nvPicPr>
        <p:blipFill>
          <a:blip r:embed="rId3"/>
          <a:stretch>
            <a:fillRect/>
          </a:stretch>
        </p:blipFill>
        <p:spPr>
          <a:xfrm>
            <a:off x="0" y="857484"/>
            <a:ext cx="12228770" cy="740203"/>
          </a:xfrm>
          <a:prstGeom prst="rect">
            <a:avLst/>
          </a:prstGeom>
        </p:spPr>
      </p:pic>
      <p:pic>
        <p:nvPicPr>
          <p:cNvPr id="8" name="Picture 7">
            <a:extLst>
              <a:ext uri="{FF2B5EF4-FFF2-40B4-BE49-F238E27FC236}">
                <a16:creationId xmlns:a16="http://schemas.microsoft.com/office/drawing/2014/main" id="{83637706-E8E6-CD47-B106-F60A8A58A6FF}"/>
              </a:ext>
            </a:extLst>
          </p:cNvPr>
          <p:cNvPicPr>
            <a:picLocks noChangeAspect="1"/>
          </p:cNvPicPr>
          <p:nvPr/>
        </p:nvPicPr>
        <p:blipFill>
          <a:blip r:embed="rId4"/>
          <a:stretch>
            <a:fillRect/>
          </a:stretch>
        </p:blipFill>
        <p:spPr>
          <a:xfrm>
            <a:off x="8943033" y="3620705"/>
            <a:ext cx="3505131" cy="3646277"/>
          </a:xfrm>
          <a:prstGeom prst="rect">
            <a:avLst/>
          </a:prstGeom>
        </p:spPr>
      </p:pic>
      <p:pic>
        <p:nvPicPr>
          <p:cNvPr id="4" name="Picture 3"/>
          <p:cNvPicPr>
            <a:picLocks noChangeAspect="1"/>
          </p:cNvPicPr>
          <p:nvPr/>
        </p:nvPicPr>
        <p:blipFill>
          <a:blip r:embed="rId5"/>
          <a:stretch>
            <a:fillRect/>
          </a:stretch>
        </p:blipFill>
        <p:spPr>
          <a:xfrm>
            <a:off x="122831" y="180260"/>
            <a:ext cx="2180532" cy="534008"/>
          </a:xfrm>
          <a:prstGeom prst="rect">
            <a:avLst/>
          </a:prstGeom>
        </p:spPr>
      </p:pic>
      <p:pic>
        <p:nvPicPr>
          <p:cNvPr id="3" name="Picture 2"/>
          <p:cNvPicPr>
            <a:picLocks noChangeAspect="1"/>
          </p:cNvPicPr>
          <p:nvPr/>
        </p:nvPicPr>
        <p:blipFill>
          <a:blip r:embed="rId6"/>
          <a:stretch>
            <a:fillRect/>
          </a:stretch>
        </p:blipFill>
        <p:spPr>
          <a:xfrm>
            <a:off x="659203" y="1597687"/>
            <a:ext cx="10773510" cy="5220681"/>
          </a:xfrm>
          <a:prstGeom prst="rect">
            <a:avLst/>
          </a:prstGeom>
        </p:spPr>
      </p:pic>
    </p:spTree>
    <p:extLst>
      <p:ext uri="{BB962C8B-B14F-4D97-AF65-F5344CB8AC3E}">
        <p14:creationId xmlns:p14="http://schemas.microsoft.com/office/powerpoint/2010/main" val="4925063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E65C358-6D90-3941-9FF2-896D7EC4AC30}"/>
              </a:ext>
            </a:extLst>
          </p:cNvPr>
          <p:cNvPicPr>
            <a:picLocks noChangeAspect="1"/>
          </p:cNvPicPr>
          <p:nvPr/>
        </p:nvPicPr>
        <p:blipFill>
          <a:blip r:embed="rId3"/>
          <a:stretch>
            <a:fillRect/>
          </a:stretch>
        </p:blipFill>
        <p:spPr>
          <a:xfrm>
            <a:off x="0" y="857484"/>
            <a:ext cx="12228770" cy="740203"/>
          </a:xfrm>
          <a:prstGeom prst="rect">
            <a:avLst/>
          </a:prstGeom>
        </p:spPr>
      </p:pic>
      <p:pic>
        <p:nvPicPr>
          <p:cNvPr id="8" name="Picture 7">
            <a:extLst>
              <a:ext uri="{FF2B5EF4-FFF2-40B4-BE49-F238E27FC236}">
                <a16:creationId xmlns:a16="http://schemas.microsoft.com/office/drawing/2014/main" id="{83637706-E8E6-CD47-B106-F60A8A58A6FF}"/>
              </a:ext>
            </a:extLst>
          </p:cNvPr>
          <p:cNvPicPr>
            <a:picLocks noChangeAspect="1"/>
          </p:cNvPicPr>
          <p:nvPr/>
        </p:nvPicPr>
        <p:blipFill>
          <a:blip r:embed="rId4"/>
          <a:stretch>
            <a:fillRect/>
          </a:stretch>
        </p:blipFill>
        <p:spPr>
          <a:xfrm>
            <a:off x="8943033" y="3620705"/>
            <a:ext cx="3505131" cy="3646277"/>
          </a:xfrm>
          <a:prstGeom prst="rect">
            <a:avLst/>
          </a:prstGeom>
        </p:spPr>
      </p:pic>
      <p:pic>
        <p:nvPicPr>
          <p:cNvPr id="4" name="Picture 3"/>
          <p:cNvPicPr>
            <a:picLocks noChangeAspect="1"/>
          </p:cNvPicPr>
          <p:nvPr/>
        </p:nvPicPr>
        <p:blipFill>
          <a:blip r:embed="rId5"/>
          <a:stretch>
            <a:fillRect/>
          </a:stretch>
        </p:blipFill>
        <p:spPr>
          <a:xfrm>
            <a:off x="122831" y="180260"/>
            <a:ext cx="2180532" cy="534008"/>
          </a:xfrm>
          <a:prstGeom prst="rect">
            <a:avLst/>
          </a:prstGeom>
        </p:spPr>
      </p:pic>
      <p:pic>
        <p:nvPicPr>
          <p:cNvPr id="3" name="Picture 2"/>
          <p:cNvPicPr>
            <a:picLocks noChangeAspect="1"/>
          </p:cNvPicPr>
          <p:nvPr/>
        </p:nvPicPr>
        <p:blipFill>
          <a:blip r:embed="rId6"/>
          <a:stretch>
            <a:fillRect/>
          </a:stretch>
        </p:blipFill>
        <p:spPr>
          <a:xfrm>
            <a:off x="950850" y="1597687"/>
            <a:ext cx="10327070" cy="5260313"/>
          </a:xfrm>
          <a:prstGeom prst="rect">
            <a:avLst/>
          </a:prstGeom>
        </p:spPr>
      </p:pic>
    </p:spTree>
    <p:extLst>
      <p:ext uri="{BB962C8B-B14F-4D97-AF65-F5344CB8AC3E}">
        <p14:creationId xmlns:p14="http://schemas.microsoft.com/office/powerpoint/2010/main" val="11996138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E65C358-6D90-3941-9FF2-896D7EC4AC30}"/>
              </a:ext>
            </a:extLst>
          </p:cNvPr>
          <p:cNvPicPr>
            <a:picLocks noChangeAspect="1"/>
          </p:cNvPicPr>
          <p:nvPr/>
        </p:nvPicPr>
        <p:blipFill>
          <a:blip r:embed="rId3"/>
          <a:stretch>
            <a:fillRect/>
          </a:stretch>
        </p:blipFill>
        <p:spPr>
          <a:xfrm>
            <a:off x="0" y="857484"/>
            <a:ext cx="12228770" cy="740203"/>
          </a:xfrm>
          <a:prstGeom prst="rect">
            <a:avLst/>
          </a:prstGeom>
        </p:spPr>
      </p:pic>
      <p:sp>
        <p:nvSpPr>
          <p:cNvPr id="6" name="TextBox 5">
            <a:extLst>
              <a:ext uri="{FF2B5EF4-FFF2-40B4-BE49-F238E27FC236}">
                <a16:creationId xmlns:a16="http://schemas.microsoft.com/office/drawing/2014/main" id="{5079DA50-5AD8-BC43-87BF-E4E9968450B2}"/>
              </a:ext>
            </a:extLst>
          </p:cNvPr>
          <p:cNvSpPr txBox="1"/>
          <p:nvPr/>
        </p:nvSpPr>
        <p:spPr>
          <a:xfrm>
            <a:off x="122830" y="961108"/>
            <a:ext cx="11846257" cy="523220"/>
          </a:xfrm>
          <a:prstGeom prst="rect">
            <a:avLst/>
          </a:prstGeom>
          <a:noFill/>
        </p:spPr>
        <p:txBody>
          <a:bodyPr wrap="square" rtlCol="0">
            <a:spAutoFit/>
          </a:bodyPr>
          <a:lstStyle/>
          <a:p>
            <a:r>
              <a:rPr lang="en-GB" sz="2800" dirty="0" smtClean="0">
                <a:solidFill>
                  <a:schemeClr val="bg1"/>
                </a:solidFill>
                <a:latin typeface="+mj-lt"/>
              </a:rPr>
              <a:t>DRAFT Future Model – Adult Social Care Front Door Process:</a:t>
            </a:r>
            <a:endParaRPr lang="en-US" sz="4400" dirty="0">
              <a:solidFill>
                <a:schemeClr val="bg1"/>
              </a:solidFill>
              <a:latin typeface="+mj-lt"/>
            </a:endParaRPr>
          </a:p>
        </p:txBody>
      </p:sp>
      <p:pic>
        <p:nvPicPr>
          <p:cNvPr id="8" name="Picture 7">
            <a:extLst>
              <a:ext uri="{FF2B5EF4-FFF2-40B4-BE49-F238E27FC236}">
                <a16:creationId xmlns:a16="http://schemas.microsoft.com/office/drawing/2014/main" id="{83637706-E8E6-CD47-B106-F60A8A58A6FF}"/>
              </a:ext>
            </a:extLst>
          </p:cNvPr>
          <p:cNvPicPr>
            <a:picLocks noChangeAspect="1"/>
          </p:cNvPicPr>
          <p:nvPr/>
        </p:nvPicPr>
        <p:blipFill>
          <a:blip r:embed="rId4"/>
          <a:stretch>
            <a:fillRect/>
          </a:stretch>
        </p:blipFill>
        <p:spPr>
          <a:xfrm>
            <a:off x="8943033" y="3620705"/>
            <a:ext cx="3505131" cy="3646277"/>
          </a:xfrm>
          <a:prstGeom prst="rect">
            <a:avLst/>
          </a:prstGeom>
        </p:spPr>
      </p:pic>
      <p:pic>
        <p:nvPicPr>
          <p:cNvPr id="4" name="Picture 3"/>
          <p:cNvPicPr>
            <a:picLocks noChangeAspect="1"/>
          </p:cNvPicPr>
          <p:nvPr/>
        </p:nvPicPr>
        <p:blipFill>
          <a:blip r:embed="rId5"/>
          <a:stretch>
            <a:fillRect/>
          </a:stretch>
        </p:blipFill>
        <p:spPr>
          <a:xfrm>
            <a:off x="122831" y="180260"/>
            <a:ext cx="2180532" cy="534008"/>
          </a:xfrm>
          <a:prstGeom prst="rect">
            <a:avLst/>
          </a:prstGeom>
        </p:spPr>
      </p:pic>
      <p:pic>
        <p:nvPicPr>
          <p:cNvPr id="3" name="Picture 2"/>
          <p:cNvPicPr>
            <a:picLocks noChangeAspect="1"/>
          </p:cNvPicPr>
          <p:nvPr/>
        </p:nvPicPr>
        <p:blipFill>
          <a:blip r:embed="rId6"/>
          <a:stretch>
            <a:fillRect/>
          </a:stretch>
        </p:blipFill>
        <p:spPr>
          <a:xfrm>
            <a:off x="1789244" y="1597687"/>
            <a:ext cx="8650282" cy="5270048"/>
          </a:xfrm>
          <a:prstGeom prst="rect">
            <a:avLst/>
          </a:prstGeom>
        </p:spPr>
      </p:pic>
    </p:spTree>
    <p:extLst>
      <p:ext uri="{BB962C8B-B14F-4D97-AF65-F5344CB8AC3E}">
        <p14:creationId xmlns:p14="http://schemas.microsoft.com/office/powerpoint/2010/main" val="5904188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ED24174A289384C8025FE942D5A1682" ma:contentTypeVersion="11" ma:contentTypeDescription="Create a new document." ma:contentTypeScope="" ma:versionID="5b8ee38e915899b60c23d641b31f35bf">
  <xsd:schema xmlns:xsd="http://www.w3.org/2001/XMLSchema" xmlns:xs="http://www.w3.org/2001/XMLSchema" xmlns:p="http://schemas.microsoft.com/office/2006/metadata/properties" xmlns:ns3="b2657bf6-56c0-4c5b-aaf7-118571e352cb" xmlns:ns4="3bd0ee89-fd0d-4e39-a3e4-b1f74004f213" targetNamespace="http://schemas.microsoft.com/office/2006/metadata/properties" ma:root="true" ma:fieldsID="f7ceed9bce4fe977682b3e02a04a0797" ns3:_="" ns4:_="">
    <xsd:import namespace="b2657bf6-56c0-4c5b-aaf7-118571e352cb"/>
    <xsd:import namespace="3bd0ee89-fd0d-4e39-a3e4-b1f74004f213"/>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657bf6-56c0-4c5b-aaf7-118571e352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SystemTags" ma:index="15" nillable="true" ma:displayName="MediaServiceSystemTags" ma:hidden="true" ma:internalName="MediaServiceSystemTags" ma:readOnly="true">
      <xsd:simpleType>
        <xsd:restriction base="dms:Note"/>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bd0ee89-fd0d-4e39-a3e4-b1f74004f21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b2657bf6-56c0-4c5b-aaf7-118571e352cb" xsi:nil="true"/>
  </documentManagement>
</p:properties>
</file>

<file path=customXml/itemProps1.xml><?xml version="1.0" encoding="utf-8"?>
<ds:datastoreItem xmlns:ds="http://schemas.openxmlformats.org/officeDocument/2006/customXml" ds:itemID="{992AAAF8-29EA-4A6A-BCC4-6949AC98979D}">
  <ds:schemaRefs>
    <ds:schemaRef ds:uri="http://schemas.microsoft.com/sharepoint/v3/contenttype/forms"/>
  </ds:schemaRefs>
</ds:datastoreItem>
</file>

<file path=customXml/itemProps2.xml><?xml version="1.0" encoding="utf-8"?>
<ds:datastoreItem xmlns:ds="http://schemas.openxmlformats.org/officeDocument/2006/customXml" ds:itemID="{43873545-8069-43B3-96A5-B9E0D5E6C5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657bf6-56c0-4c5b-aaf7-118571e352cb"/>
    <ds:schemaRef ds:uri="3bd0ee89-fd0d-4e39-a3e4-b1f74004f2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63A809E-B6F9-46AD-B932-A639AD078069}">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3bd0ee89-fd0d-4e39-a3e4-b1f74004f213"/>
    <ds:schemaRef ds:uri="b2657bf6-56c0-4c5b-aaf7-118571e352c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9696</TotalTime>
  <Words>1632</Words>
  <Application>Microsoft Office PowerPoint</Application>
  <PresentationFormat>Widescreen</PresentationFormat>
  <Paragraphs>144</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Times New Roman</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Michelle Duncan</cp:lastModifiedBy>
  <cp:revision>156</cp:revision>
  <dcterms:created xsi:type="dcterms:W3CDTF">2018-11-12T14:48:20Z</dcterms:created>
  <dcterms:modified xsi:type="dcterms:W3CDTF">2024-01-25T15:41:10Z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0x0101007ED24174A289384C8025FE942D5A1682</vt:lpwstr>
  </property>
</Properties>
</file>